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5" r:id="rId2"/>
    <p:sldId id="257" r:id="rId3"/>
    <p:sldId id="290" r:id="rId4"/>
    <p:sldId id="291" r:id="rId5"/>
    <p:sldId id="296" r:id="rId6"/>
    <p:sldId id="258" r:id="rId7"/>
    <p:sldId id="259" r:id="rId8"/>
    <p:sldId id="294" r:id="rId9"/>
    <p:sldId id="262" r:id="rId10"/>
    <p:sldId id="295" r:id="rId11"/>
    <p:sldId id="267" r:id="rId12"/>
    <p:sldId id="274" r:id="rId13"/>
  </p:sldIdLst>
  <p:sldSz cx="9144000" cy="6858000" type="screen4x3"/>
  <p:notesSz cx="6797675" cy="9926638"/>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60" autoAdjust="0"/>
  </p:normalViewPr>
  <p:slideViewPr>
    <p:cSldViewPr>
      <p:cViewPr>
        <p:scale>
          <a:sx n="117" d="100"/>
          <a:sy n="117" d="100"/>
        </p:scale>
        <p:origin x="-402" y="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3075"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256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79768" y="4715153"/>
            <a:ext cx="543814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3079" name="Rectangle 7"/>
          <p:cNvSpPr>
            <a:spLocks noGrp="1" noChangeArrowheads="1"/>
          </p:cNvSpPr>
          <p:nvPr>
            <p:ph type="sldNum" sz="quarter" idx="5"/>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9A68DE6-1F56-433F-9DB6-5993BB68B84F}" type="slidenum">
              <a:rPr lang="en-GB"/>
              <a:pPr>
                <a:defRPr/>
              </a:pPr>
              <a:t>‹#›</a:t>
            </a:fld>
            <a:endParaRPr lang="en-GB"/>
          </a:p>
        </p:txBody>
      </p:sp>
    </p:spTree>
    <p:extLst>
      <p:ext uri="{BB962C8B-B14F-4D97-AF65-F5344CB8AC3E}">
        <p14:creationId xmlns:p14="http://schemas.microsoft.com/office/powerpoint/2010/main" val="10197239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8E071094-49EA-4AEB-A35F-18D894863496}" type="slidenum">
              <a:rPr lang="en-GB" smtClean="0"/>
              <a:pPr/>
              <a:t>1</a:t>
            </a:fld>
            <a:endParaRPr lang="en-GB"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6588086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A3CE21E5-2B6F-478E-98EF-9C21A74BA4B0}" type="slidenum">
              <a:rPr lang="en-GB" smtClean="0"/>
              <a:pPr/>
              <a:t>10</a:t>
            </a:fld>
            <a:endParaRPr lang="en-GB"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5485386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1555B5D-9FD3-4E19-AB08-1DB0F6C40D34}" type="slidenum">
              <a:rPr lang="en-GB" smtClean="0"/>
              <a:pPr/>
              <a:t>11</a:t>
            </a:fld>
            <a:endParaRPr lang="en-GB"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5360901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11B38E05-52D1-4F72-969D-110966E49FEC}" type="slidenum">
              <a:rPr lang="en-GB" smtClean="0"/>
              <a:pPr/>
              <a:t>12</a:t>
            </a:fld>
            <a:endParaRPr lang="en-GB"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320954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11441CC9-D165-45E2-AB26-5C2B256ADA56}" type="slidenum">
              <a:rPr lang="en-GB" smtClean="0"/>
              <a:pPr/>
              <a:t>2</a:t>
            </a:fld>
            <a:endParaRPr lang="en-GB"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26160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52B99040-7959-4C58-8E61-D25893FA7EAA}" type="slidenum">
              <a:rPr lang="en-GB" smtClean="0"/>
              <a:pPr/>
              <a:t>3</a:t>
            </a:fld>
            <a:endParaRPr lang="en-GB"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149833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70BB04E6-6AB0-4EEB-AD2C-C9754AC7BA3D}" type="slidenum">
              <a:rPr lang="en-GB" smtClean="0"/>
              <a:pPr/>
              <a:t>4</a:t>
            </a:fld>
            <a:endParaRPr lang="en-GB"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254555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61D5D88-09B0-4A68-8785-4925359B001F}" type="slidenum">
              <a:rPr lang="en-GB"/>
              <a:pPr eaLnBrk="1" hangingPunct="1"/>
              <a:t>5</a:t>
            </a:fld>
            <a:endParaRPr lang="en-GB"/>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ndParaRPr>
          </a:p>
        </p:txBody>
      </p:sp>
    </p:spTree>
    <p:extLst>
      <p:ext uri="{BB962C8B-B14F-4D97-AF65-F5344CB8AC3E}">
        <p14:creationId xmlns:p14="http://schemas.microsoft.com/office/powerpoint/2010/main" val="212073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003B9CB1-0360-4755-A391-215EF6E0FF10}" type="slidenum">
              <a:rPr lang="en-GB" smtClean="0"/>
              <a:pPr/>
              <a:t>6</a:t>
            </a:fld>
            <a:endParaRPr lang="en-GB"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8087936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89C235D9-FBB1-4EE1-9C05-035421E697C4}" type="slidenum">
              <a:rPr lang="en-GB" smtClean="0"/>
              <a:pPr/>
              <a:t>7</a:t>
            </a:fld>
            <a:endParaRPr lang="en-GB"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9762746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AE4BFCD8-FC81-4850-8918-B0456FA8A185}" type="slidenum">
              <a:rPr lang="en-GB" smtClean="0"/>
              <a:pPr/>
              <a:t>8</a:t>
            </a:fld>
            <a:endParaRPr lang="en-GB"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068618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32DD74F7-483A-492E-81F6-C81C413D4EBC}" type="slidenum">
              <a:rPr lang="en-GB" smtClean="0"/>
              <a:pPr/>
              <a:t>9</a:t>
            </a:fld>
            <a:endParaRPr lang="en-GB"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335123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If Scotland Votes NO, 28 January 2014 </a:t>
            </a: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US" smtClean="0"/>
              <a:t>If Scotland Votes NO, 28 January 2014 </a:t>
            </a: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US" smtClean="0"/>
              <a:t>If Scotland Votes NO, 28 January 2014 </a:t>
            </a: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US" smtClean="0"/>
              <a:t>If Scotland Votes NO, 28 January 2014 </a:t>
            </a: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If Scotland Votes NO, 28 January 2014 </a:t>
            </a: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r>
              <a:rPr lang="en-US" smtClean="0"/>
              <a:t>If Scotland Votes NO, 28 January 2014 </a:t>
            </a:r>
            <a:endParaRPr lang="en-GB" dirty="0"/>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defRPr/>
            </a:lvl1pPr>
          </a:lstStyle>
          <a:p>
            <a:pPr>
              <a:defRPr/>
            </a:pPr>
            <a:r>
              <a:rPr lang="en-US" smtClean="0"/>
              <a:t>If Scotland Votes NO, 28 January 2014 </a:t>
            </a:r>
            <a:endParaRPr lang="en-GB" dirty="0"/>
          </a:p>
        </p:txBody>
      </p:sp>
      <p:sp>
        <p:nvSpPr>
          <p:cNvPr id="8" name="Rectangle 5"/>
          <p:cNvSpPr>
            <a:spLocks noGrp="1" noChangeArrowheads="1"/>
          </p:cNvSpPr>
          <p:nvPr>
            <p:ph type="ftr" sz="quarter" idx="11"/>
          </p:nvPr>
        </p:nvSpPr>
        <p:spPr/>
        <p:txBody>
          <a:bodyPr/>
          <a:lstStyle>
            <a:lvl1pPr>
              <a:defRPr/>
            </a:lvl1pPr>
          </a:lstStyle>
          <a:p>
            <a:pPr>
              <a:defRPr/>
            </a:pP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a:lvl1pPr>
          </a:lstStyle>
          <a:p>
            <a:pPr>
              <a:defRPr/>
            </a:pPr>
            <a:r>
              <a:rPr lang="en-US" smtClean="0"/>
              <a:t>If Scotland Votes NO, 28 January 2014 </a:t>
            </a:r>
            <a:endParaRPr lang="en-GB" dirty="0"/>
          </a:p>
        </p:txBody>
      </p:sp>
      <p:sp>
        <p:nvSpPr>
          <p:cNvPr id="4" name="Rectangle 5"/>
          <p:cNvSpPr>
            <a:spLocks noGrp="1" noChangeArrowheads="1"/>
          </p:cNvSpPr>
          <p:nvPr>
            <p:ph type="ftr" sz="quarter" idx="11"/>
          </p:nvPr>
        </p:nvSpPr>
        <p:spPr/>
        <p:txBody>
          <a:bodyPr/>
          <a:lstStyle>
            <a:lvl1pPr>
              <a:defRPr/>
            </a:lvl1pPr>
          </a:lstStyle>
          <a:p>
            <a:pPr>
              <a:defRPr/>
            </a:pP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If Scotland Votes NO, 28 January 2014 </a:t>
            </a:r>
            <a:endParaRPr lang="en-GB" dirty="0"/>
          </a:p>
        </p:txBody>
      </p:sp>
      <p:sp>
        <p:nvSpPr>
          <p:cNvPr id="3" name="Rectangle 5"/>
          <p:cNvSpPr>
            <a:spLocks noGrp="1" noChangeArrowheads="1"/>
          </p:cNvSpPr>
          <p:nvPr>
            <p:ph type="ftr" sz="quarter" idx="11"/>
          </p:nvPr>
        </p:nvSpPr>
        <p:spPr/>
        <p:txBody>
          <a:bodyPr/>
          <a:lstStyle>
            <a:lvl1pPr>
              <a:defRPr/>
            </a:lvl1pPr>
          </a:lstStyle>
          <a:p>
            <a:pPr>
              <a:defRPr/>
            </a:pPr>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If Scotland Votes NO, 28 January 2014 </a:t>
            </a:r>
            <a:endParaRPr lang="en-GB" dirty="0"/>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If Scotland Votes NO, 28 January 2014 </a:t>
            </a:r>
            <a:endParaRPr lang="en-GB" dirty="0"/>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323850" y="6381750"/>
            <a:ext cx="32131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Arial" charset="0"/>
              </a:defRPr>
            </a:lvl1pPr>
          </a:lstStyle>
          <a:p>
            <a:pPr>
              <a:defRPr/>
            </a:pPr>
            <a:r>
              <a:rPr lang="en-US" smtClean="0"/>
              <a:t>If Scotland Votes NO, 28 January 2014 </a:t>
            </a:r>
            <a:endParaRPr lang="en-GB"/>
          </a:p>
        </p:txBody>
      </p:sp>
      <p:sp>
        <p:nvSpPr>
          <p:cNvPr id="1029" name="Rectangle 5"/>
          <p:cNvSpPr>
            <a:spLocks noGrp="1" noChangeArrowheads="1"/>
          </p:cNvSpPr>
          <p:nvPr>
            <p:ph type="ftr" sz="quarter" idx="3"/>
          </p:nvPr>
        </p:nvSpPr>
        <p:spPr bwMode="auto">
          <a:xfrm>
            <a:off x="3851275" y="54451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1" name="Text Box 7"/>
          <p:cNvSpPr txBox="1">
            <a:spLocks noChangeArrowheads="1"/>
          </p:cNvSpPr>
          <p:nvPr userDrawn="1"/>
        </p:nvSpPr>
        <p:spPr bwMode="auto">
          <a:xfrm>
            <a:off x="5940425" y="6381750"/>
            <a:ext cx="2817813" cy="276225"/>
          </a:xfrm>
          <a:prstGeom prst="rect">
            <a:avLst/>
          </a:prstGeom>
          <a:noFill/>
          <a:ln w="9525">
            <a:noFill/>
            <a:miter lim="800000"/>
            <a:headEnd/>
            <a:tailEnd/>
          </a:ln>
          <a:effectLst/>
        </p:spPr>
        <p:txBody>
          <a:bodyPr>
            <a:spAutoFit/>
          </a:bodyPr>
          <a:lstStyle/>
          <a:p>
            <a:pPr>
              <a:spcBef>
                <a:spcPct val="50000"/>
              </a:spcBef>
              <a:defRPr/>
            </a:pPr>
            <a:r>
              <a:rPr lang="en-GB" sz="1200" dirty="0"/>
              <a:t>Financial implications – slide </a:t>
            </a:r>
            <a:fld id="{A58D445F-057B-42D9-8A8E-F5C676EDDCFE}" type="slidenum">
              <a:rPr lang="en-GB" sz="1200"/>
              <a:pPr>
                <a:spcBef>
                  <a:spcPct val="50000"/>
                </a:spcBef>
                <a:defRPr/>
              </a:pPr>
              <a:t>‹#›</a:t>
            </a:fld>
            <a:r>
              <a:rPr lang="en-GB" sz="1200" dirty="0"/>
              <a:t> of 12</a:t>
            </a:r>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xfrm>
            <a:off x="323850" y="6381750"/>
            <a:ext cx="3887788" cy="331788"/>
          </a:xfrm>
          <a:noFill/>
        </p:spPr>
        <p:txBody>
          <a:bodyPr/>
          <a:lstStyle/>
          <a:p>
            <a:r>
              <a:rPr lang="en-US" smtClean="0"/>
              <a:t>If Scotland Votes NO, 28 January 2014 </a:t>
            </a:r>
            <a:endParaRPr lang="en-GB" smtClean="0"/>
          </a:p>
        </p:txBody>
      </p:sp>
      <p:sp>
        <p:nvSpPr>
          <p:cNvPr id="12291" name="Rectangle 2"/>
          <p:cNvSpPr>
            <a:spLocks noGrp="1" noChangeArrowheads="1"/>
          </p:cNvSpPr>
          <p:nvPr>
            <p:ph type="ctrTitle"/>
          </p:nvPr>
        </p:nvSpPr>
        <p:spPr>
          <a:xfrm>
            <a:off x="827088" y="1341438"/>
            <a:ext cx="7772400" cy="1470025"/>
          </a:xfrm>
        </p:spPr>
        <p:txBody>
          <a:bodyPr/>
          <a:lstStyle/>
          <a:p>
            <a:pPr eaLnBrk="1" hangingPunct="1"/>
            <a:r>
              <a:rPr lang="en-GB" sz="3200" b="1" smtClean="0"/>
              <a:t>Funding after a NO Vote:</a:t>
            </a:r>
            <a:br>
              <a:rPr lang="en-GB" sz="3200" b="1" smtClean="0"/>
            </a:br>
            <a:r>
              <a:rPr lang="en-GB" sz="3200" b="1" smtClean="0"/>
              <a:t> Reform of Barnett and Implementation of the Scotland Act 2012?</a:t>
            </a:r>
          </a:p>
        </p:txBody>
      </p:sp>
      <p:sp>
        <p:nvSpPr>
          <p:cNvPr id="12292" name="Rectangle 3"/>
          <p:cNvSpPr>
            <a:spLocks noGrp="1" noChangeArrowheads="1"/>
          </p:cNvSpPr>
          <p:nvPr>
            <p:ph type="subTitle" idx="1"/>
          </p:nvPr>
        </p:nvSpPr>
        <p:spPr>
          <a:xfrm>
            <a:off x="755650" y="3933825"/>
            <a:ext cx="7920038" cy="1752600"/>
          </a:xfrm>
        </p:spPr>
        <p:txBody>
          <a:bodyPr/>
          <a:lstStyle/>
          <a:p>
            <a:pPr eaLnBrk="1" hangingPunct="1"/>
            <a:r>
              <a:rPr lang="en-GB" sz="2400" b="1" smtClean="0"/>
              <a:t>Presentation by David Heald </a:t>
            </a:r>
          </a:p>
          <a:p>
            <a:pPr eaLnBrk="1" hangingPunct="1"/>
            <a:r>
              <a:rPr lang="en-GB" sz="2400" b="1" smtClean="0"/>
              <a:t>(University of Aberdeen) </a:t>
            </a:r>
          </a:p>
          <a:p>
            <a:pPr eaLnBrk="1" hangingPunct="1"/>
            <a:r>
              <a:rPr lang="en-GB" sz="2400" b="1" smtClean="0"/>
              <a:t>at the Scottish Constitutional Futures Forum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p>
            <a:r>
              <a:rPr lang="en-US" smtClean="0"/>
              <a:t>If Scotland Votes NO, 28 January 2014 </a:t>
            </a:r>
            <a:endParaRPr lang="en-GB" smtClean="0"/>
          </a:p>
        </p:txBody>
      </p:sp>
      <p:sp>
        <p:nvSpPr>
          <p:cNvPr id="21507" name="Rectangle 2"/>
          <p:cNvSpPr>
            <a:spLocks noGrp="1" noChangeArrowheads="1"/>
          </p:cNvSpPr>
          <p:nvPr>
            <p:ph type="ctrTitle"/>
          </p:nvPr>
        </p:nvSpPr>
        <p:spPr>
          <a:xfrm>
            <a:off x="0" y="0"/>
            <a:ext cx="9144000" cy="549275"/>
          </a:xfrm>
        </p:spPr>
        <p:txBody>
          <a:bodyPr/>
          <a:lstStyle/>
          <a:p>
            <a:pPr eaLnBrk="1" hangingPunct="1"/>
            <a:r>
              <a:rPr lang="en-GB" sz="2400" b="1" dirty="0" smtClean="0"/>
              <a:t>(1) The </a:t>
            </a:r>
            <a:r>
              <a:rPr lang="en-GB" sz="2400" b="1" dirty="0" err="1" smtClean="0"/>
              <a:t>Calman</a:t>
            </a:r>
            <a:r>
              <a:rPr lang="en-GB" sz="2400" b="1" dirty="0" smtClean="0"/>
              <a:t> Future (continued)</a:t>
            </a:r>
          </a:p>
        </p:txBody>
      </p:sp>
      <p:sp>
        <p:nvSpPr>
          <p:cNvPr id="21508" name="Rectangle 3"/>
          <p:cNvSpPr>
            <a:spLocks noGrp="1" noChangeArrowheads="1"/>
          </p:cNvSpPr>
          <p:nvPr>
            <p:ph type="subTitle" idx="1"/>
          </p:nvPr>
        </p:nvSpPr>
        <p:spPr>
          <a:xfrm>
            <a:off x="430213" y="549275"/>
            <a:ext cx="8713787" cy="5616575"/>
          </a:xfrm>
        </p:spPr>
        <p:txBody>
          <a:bodyPr/>
          <a:lstStyle/>
          <a:p>
            <a:pPr algn="l" eaLnBrk="1" hangingPunct="1">
              <a:lnSpc>
                <a:spcPct val="80000"/>
              </a:lnSpc>
              <a:spcBef>
                <a:spcPct val="50000"/>
              </a:spcBef>
              <a:buFontTx/>
              <a:buChar char="•"/>
            </a:pPr>
            <a:r>
              <a:rPr lang="en-GB" sz="1600" dirty="0" smtClean="0"/>
              <a:t> From 2013-14, the UK has adopted a statutory residence test as opposed to relying heavily on accumulated case law. Scottish taxpayers are defined as a subset of UK taxpayers, to be given an S prefix to their tax code. Non-UK residents cannot be Scottish taxpayers. Complicated rules in </a:t>
            </a:r>
            <a:r>
              <a:rPr lang="en-GB" sz="1600" i="1" dirty="0" smtClean="0"/>
              <a:t>Scotland Act 2012</a:t>
            </a:r>
            <a:r>
              <a:rPr lang="en-GB" sz="1600" dirty="0" smtClean="0"/>
              <a:t> but straightforward for most taxpayers (main residence). Cases where there is doubt (and scope for avoidance) are likely to relate to UK-resident, high-income taxpayers</a:t>
            </a:r>
          </a:p>
          <a:p>
            <a:pPr algn="l" eaLnBrk="1" hangingPunct="1">
              <a:lnSpc>
                <a:spcPct val="80000"/>
              </a:lnSpc>
              <a:spcBef>
                <a:spcPct val="50000"/>
              </a:spcBef>
              <a:buFontTx/>
              <a:buChar char="•"/>
            </a:pPr>
            <a:r>
              <a:rPr lang="en-GB" sz="1600" dirty="0" smtClean="0"/>
              <a:t> In relation to self-employment (including unincorporated businesses), issue of relationship between effective tax rate relative to that for incorporated status. With Corporation Tax rates in decline across OECD countries, incorporated status may give tax savings in relation to: National Insurance Contributions; the timing of when income is received; and Capital Gains Tax treatment. However, there are costs to incorporation and to exiting from it</a:t>
            </a:r>
          </a:p>
          <a:p>
            <a:pPr algn="l" eaLnBrk="1" hangingPunct="1">
              <a:lnSpc>
                <a:spcPct val="80000"/>
              </a:lnSpc>
              <a:spcBef>
                <a:spcPct val="50000"/>
              </a:spcBef>
              <a:buFontTx/>
              <a:buChar char="•"/>
            </a:pPr>
            <a:r>
              <a:rPr lang="en-GB" sz="1600" dirty="0" smtClean="0"/>
              <a:t> Interactions of UK social security system and a partially-devolved income tax may cause difficulties, both administratively and in terms of marginal effective tax rates</a:t>
            </a:r>
          </a:p>
          <a:p>
            <a:pPr algn="l" eaLnBrk="1" hangingPunct="1">
              <a:lnSpc>
                <a:spcPct val="80000"/>
              </a:lnSpc>
              <a:spcBef>
                <a:spcPct val="50000"/>
              </a:spcBef>
              <a:buFontTx/>
              <a:buChar char="•"/>
            </a:pPr>
            <a:r>
              <a:rPr lang="en-GB" sz="1600" dirty="0" smtClean="0"/>
              <a:t> Two out of the four </a:t>
            </a:r>
            <a:r>
              <a:rPr lang="en-GB" sz="1600" dirty="0" err="1" smtClean="0"/>
              <a:t>Calman</a:t>
            </a:r>
            <a:r>
              <a:rPr lang="en-GB" sz="1600" dirty="0" smtClean="0"/>
              <a:t> ‘minor’ taxes have been devolved from 1 April 2015. Stamp Duty Land Tax (to be replaced in Scotland by Land and Buildings Transaction Tax) and Landfill Tax (to be replaced by Scottish Landfill Tax). ‘Revenue Scotland’ established to administer these taxes (an embryo SHMRC?). For 2015-16, OBR forecasts SDLT (£491 million) and Landfill Tax (£104 million). Such taxes are highly sensitive to the state of the economy. Future revenue risk, upwards and downwards, for the these devolved taxes is transferred, and (indexed) deductions will be made from the Scottish block</a:t>
            </a:r>
          </a:p>
          <a:p>
            <a:pPr algn="l" eaLnBrk="1" hangingPunct="1">
              <a:lnSpc>
                <a:spcPct val="80000"/>
              </a:lnSpc>
              <a:spcBef>
                <a:spcPct val="50000"/>
              </a:spcBef>
              <a:buFontTx/>
              <a:buChar char="•"/>
            </a:pPr>
            <a:r>
              <a:rPr lang="en-GB" sz="1600" dirty="0" smtClean="0"/>
              <a:t> Not devolved are Aggregates Levy and Airport Passenger Duty (there is limited devolution of APD to Northern Ireland). Such taxes are vulnerable to ‘a race to the bottom’ and to European Commission challenges as state aid. Provision to devolve other taxes by mutual agreement</a:t>
            </a:r>
          </a:p>
          <a:p>
            <a:pPr algn="l" eaLnBrk="1" hangingPunct="1">
              <a:lnSpc>
                <a:spcPct val="80000"/>
              </a:lnSpc>
              <a:spcBef>
                <a:spcPct val="50000"/>
              </a:spcBef>
              <a:buFontTx/>
              <a:buChar char="•"/>
            </a:pPr>
            <a:r>
              <a:rPr lang="en-GB" sz="1600" dirty="0" smtClean="0"/>
              <a:t> From 2015-16, Scottish Government can borrow up to 10% of Capital DEL each year, with statutory maximum of £2.2 billion. Narrower interim borrowing power from 2011-12</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p:spPr>
        <p:txBody>
          <a:bodyPr/>
          <a:lstStyle/>
          <a:p>
            <a:r>
              <a:rPr lang="en-US" smtClean="0"/>
              <a:t>If Scotland Votes NO, 28 January 2014 </a:t>
            </a:r>
            <a:endParaRPr lang="en-GB" smtClean="0"/>
          </a:p>
        </p:txBody>
      </p:sp>
      <p:sp>
        <p:nvSpPr>
          <p:cNvPr id="22531" name="Rectangle 2"/>
          <p:cNvSpPr>
            <a:spLocks noGrp="1" noChangeArrowheads="1"/>
          </p:cNvSpPr>
          <p:nvPr>
            <p:ph type="ctrTitle"/>
          </p:nvPr>
        </p:nvSpPr>
        <p:spPr>
          <a:xfrm>
            <a:off x="0" y="188913"/>
            <a:ext cx="8820150" cy="360362"/>
          </a:xfrm>
        </p:spPr>
        <p:txBody>
          <a:bodyPr/>
          <a:lstStyle/>
          <a:p>
            <a:pPr eaLnBrk="1" hangingPunct="1"/>
            <a:r>
              <a:rPr lang="en-GB" sz="2800" b="1" smtClean="0"/>
              <a:t>(2) Beyond Calman</a:t>
            </a:r>
            <a:r>
              <a:rPr lang="en-GB" sz="2400" b="1" smtClean="0"/>
              <a:t>: ‘Devo Plus’ or ‘Devo Max’ </a:t>
            </a:r>
            <a:br>
              <a:rPr lang="en-GB" sz="2400" b="1" smtClean="0"/>
            </a:br>
            <a:endParaRPr lang="en-GB" sz="2000" b="1" smtClean="0"/>
          </a:p>
        </p:txBody>
      </p:sp>
      <p:sp>
        <p:nvSpPr>
          <p:cNvPr id="22532" name="Rectangle 3"/>
          <p:cNvSpPr>
            <a:spLocks noGrp="1" noChangeArrowheads="1"/>
          </p:cNvSpPr>
          <p:nvPr>
            <p:ph type="subTitle" idx="1"/>
          </p:nvPr>
        </p:nvSpPr>
        <p:spPr>
          <a:xfrm>
            <a:off x="179512" y="476672"/>
            <a:ext cx="8964488" cy="5616153"/>
          </a:xfrm>
        </p:spPr>
        <p:txBody>
          <a:bodyPr/>
          <a:lstStyle/>
          <a:p>
            <a:pPr algn="l" eaLnBrk="1" hangingPunct="1">
              <a:lnSpc>
                <a:spcPct val="90000"/>
              </a:lnSpc>
              <a:spcBef>
                <a:spcPct val="50000"/>
              </a:spcBef>
              <a:buFontTx/>
              <a:buChar char="•"/>
            </a:pPr>
            <a:r>
              <a:rPr lang="en-GB" sz="1600" dirty="0" smtClean="0"/>
              <a:t> </a:t>
            </a:r>
            <a:r>
              <a:rPr lang="en-GB" sz="1500" b="1" dirty="0" smtClean="0">
                <a:solidFill>
                  <a:srgbClr val="FF0000"/>
                </a:solidFill>
              </a:rPr>
              <a:t>The Devolved Administrations receiving their ‘national’ proceeds of taxes controlled by the UK Government is not ‘fiscal autonomy’. It is an illusion that “raising at least half the money they spend” brings autonomy or accountability if tax base and rate are outside devolved control. Psychological and presentational benefits may be claimed, but this is ‘assignment of revenues’ without the protections afforded by the constitutionally-based German equalisation system. Are ‘</a:t>
            </a:r>
            <a:r>
              <a:rPr lang="en-GB" sz="1500" b="1" dirty="0" err="1" smtClean="0">
                <a:solidFill>
                  <a:srgbClr val="FF0000"/>
                </a:solidFill>
              </a:rPr>
              <a:t>Devo</a:t>
            </a:r>
            <a:r>
              <a:rPr lang="en-GB" sz="1500" b="1" dirty="0" smtClean="0">
                <a:solidFill>
                  <a:srgbClr val="FF0000"/>
                </a:solidFill>
              </a:rPr>
              <a:t> Plus’ and ‘</a:t>
            </a:r>
            <a:r>
              <a:rPr lang="en-GB" sz="1500" b="1" dirty="0" err="1" smtClean="0">
                <a:solidFill>
                  <a:srgbClr val="FF0000"/>
                </a:solidFill>
              </a:rPr>
              <a:t>Devo</a:t>
            </a:r>
            <a:r>
              <a:rPr lang="en-GB" sz="1500" b="1" dirty="0" smtClean="0">
                <a:solidFill>
                  <a:srgbClr val="FF0000"/>
                </a:solidFill>
              </a:rPr>
              <a:t> Max’ intended to lead to more spending (protecting services) or less (hard budget constraint)? </a:t>
            </a:r>
          </a:p>
          <a:p>
            <a:pPr algn="l" eaLnBrk="1" hangingPunct="1">
              <a:lnSpc>
                <a:spcPct val="90000"/>
              </a:lnSpc>
              <a:spcBef>
                <a:spcPct val="50000"/>
              </a:spcBef>
              <a:buFontTx/>
              <a:buChar char="•"/>
            </a:pPr>
            <a:r>
              <a:rPr lang="en-GB" sz="1500" dirty="0" smtClean="0"/>
              <a:t> Evolution since 1999 has been to bring Wales and Northern Ireland closer to the Scottish model, thus reducing asymmetry across the devolved countries. Scottish developments involving devolved taxes re-introduce asymmetry. Wales has 48% of its population living within 25 ‘crow-fly’ miles of the English border, extensive cross-border commuting, and average income levels are low, meaning that tax-base equalisation would be necessary. If adopted in Wales, intention of setting rates lower than in England to attract ‘rich’ taxpayers across the border?</a:t>
            </a:r>
          </a:p>
          <a:p>
            <a:pPr algn="l" eaLnBrk="1" hangingPunct="1">
              <a:lnSpc>
                <a:spcPct val="90000"/>
              </a:lnSpc>
              <a:spcBef>
                <a:spcPct val="50000"/>
              </a:spcBef>
              <a:buFontTx/>
              <a:buChar char="•"/>
            </a:pPr>
            <a:r>
              <a:rPr lang="en-GB" sz="1500" dirty="0" smtClean="0"/>
              <a:t>  Crucial questions as to which tier of government controls the tax base and which controls allowances and tax rates –  some design constraints emanate from membership of the European Union and the judgments of the Court of First Instance/European Court of Justice (Azores, Basque and Gibraltar cases). Also practical constraints (avoidance possibilities and fraud) on devolving Corporation Tax or VAT: credible candidates are income tax (</a:t>
            </a:r>
            <a:r>
              <a:rPr lang="en-GB" sz="1500" dirty="0" err="1" smtClean="0"/>
              <a:t>eg</a:t>
            </a:r>
            <a:r>
              <a:rPr lang="en-GB" sz="1500" dirty="0" smtClean="0"/>
              <a:t> transfer of tax points in the Canadian sense) and property taxes (already devolved and, like England, council tax bands still based on 1991 valuations and tax rates subjected to centrally-imposed freeze)</a:t>
            </a:r>
          </a:p>
          <a:p>
            <a:pPr algn="l" eaLnBrk="1" hangingPunct="1">
              <a:lnSpc>
                <a:spcPct val="90000"/>
              </a:lnSpc>
              <a:spcBef>
                <a:spcPct val="50000"/>
              </a:spcBef>
              <a:buFontTx/>
              <a:buChar char="•"/>
            </a:pPr>
            <a:r>
              <a:rPr lang="en-GB" sz="1500" dirty="0" smtClean="0"/>
              <a:t> Full devolution of income tax is one possibility, but the issues of (a) usability and (b) interaction with the UK social security system are obstacles to this. Also, vulnerable to UK switch to less income tax but more VAT (political risk) and macro-fiscal risks (when have no policy control)</a:t>
            </a:r>
          </a:p>
          <a:p>
            <a:pPr algn="l" eaLnBrk="1" hangingPunct="1">
              <a:lnSpc>
                <a:spcPct val="90000"/>
              </a:lnSpc>
              <a:spcBef>
                <a:spcPct val="50000"/>
              </a:spcBef>
              <a:buFontTx/>
              <a:buChar char="•"/>
            </a:pPr>
            <a:r>
              <a:rPr lang="en-GB" sz="1500" dirty="0" smtClean="0"/>
              <a:t> If have considerable taxation powers, there must be substantive (not just short-term to deal with timing differences) borrowing powers, and UK Governments may be reluctant to grant these to (what might be) hostile and/or separatist governments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noFill/>
        </p:spPr>
        <p:txBody>
          <a:bodyPr/>
          <a:lstStyle/>
          <a:p>
            <a:r>
              <a:rPr lang="en-US" smtClean="0"/>
              <a:t>If Scotland Votes NO, 28 January 2014 </a:t>
            </a:r>
            <a:endParaRPr lang="en-GB" smtClean="0"/>
          </a:p>
        </p:txBody>
      </p:sp>
      <p:sp>
        <p:nvSpPr>
          <p:cNvPr id="23555" name="Rectangle 2"/>
          <p:cNvSpPr>
            <a:spLocks noGrp="1" noChangeArrowheads="1"/>
          </p:cNvSpPr>
          <p:nvPr>
            <p:ph type="ctrTitle"/>
          </p:nvPr>
        </p:nvSpPr>
        <p:spPr>
          <a:xfrm>
            <a:off x="468313" y="115888"/>
            <a:ext cx="7989887" cy="360362"/>
          </a:xfrm>
        </p:spPr>
        <p:txBody>
          <a:bodyPr/>
          <a:lstStyle/>
          <a:p>
            <a:pPr eaLnBrk="1" hangingPunct="1"/>
            <a:r>
              <a:rPr lang="en-GB" sz="2400" b="1" smtClean="0"/>
              <a:t>Conclusions</a:t>
            </a:r>
          </a:p>
        </p:txBody>
      </p:sp>
      <p:sp>
        <p:nvSpPr>
          <p:cNvPr id="23556" name="Rectangle 3"/>
          <p:cNvSpPr>
            <a:spLocks noGrp="1" noChangeArrowheads="1"/>
          </p:cNvSpPr>
          <p:nvPr>
            <p:ph type="subTitle" idx="1"/>
          </p:nvPr>
        </p:nvSpPr>
        <p:spPr>
          <a:xfrm>
            <a:off x="179388" y="620713"/>
            <a:ext cx="8964612" cy="5475287"/>
          </a:xfrm>
        </p:spPr>
        <p:txBody>
          <a:bodyPr/>
          <a:lstStyle/>
          <a:p>
            <a:pPr algn="l" eaLnBrk="1" hangingPunct="1">
              <a:lnSpc>
                <a:spcPct val="80000"/>
              </a:lnSpc>
              <a:spcBef>
                <a:spcPct val="50000"/>
              </a:spcBef>
              <a:buFontTx/>
              <a:buChar char="•"/>
            </a:pPr>
            <a:r>
              <a:rPr lang="en-GB" sz="1900" dirty="0" smtClean="0"/>
              <a:t> </a:t>
            </a:r>
            <a:r>
              <a:rPr lang="en-GB" sz="1700" dirty="0" smtClean="0"/>
              <a:t>The way that different countries handle internal territorial issues depends heavily on history and political culture. There is no single or simple solution as to how a devolution financing system should work. The United Kingdom has its particularities, one of which is inadequate legitimacy across the nations and regions. Controversy and political conflict are inherent in territorial public finance. But systems can be made to work if there is the political will to do so</a:t>
            </a:r>
          </a:p>
          <a:p>
            <a:pPr algn="l" eaLnBrk="1" hangingPunct="1">
              <a:lnSpc>
                <a:spcPct val="80000"/>
              </a:lnSpc>
              <a:spcBef>
                <a:spcPct val="50000"/>
              </a:spcBef>
              <a:buFontTx/>
              <a:buChar char="•"/>
            </a:pPr>
            <a:r>
              <a:rPr lang="en-GB" sz="1700" dirty="0" smtClean="0"/>
              <a:t> The fiscal structure of the United Kingdom points strongly towards the use of an expenditure-based rather than revenue-based system. The 1921-72 Stormont revenue-based system was quickly subverted. The risk of a supposedly revenue-based system is that discretion is unusable, for technical reasons (</a:t>
            </a:r>
            <a:r>
              <a:rPr lang="en-GB" sz="1700" dirty="0" err="1" smtClean="0"/>
              <a:t>eg</a:t>
            </a:r>
            <a:r>
              <a:rPr lang="en-GB" sz="1700" dirty="0" smtClean="0"/>
              <a:t> lack of administrative capacity or information-sharing) or for political reasons (Devolved Administrations dare not either increase or reduce tax rates) </a:t>
            </a:r>
          </a:p>
          <a:p>
            <a:pPr algn="l" eaLnBrk="1" hangingPunct="1">
              <a:lnSpc>
                <a:spcPct val="80000"/>
              </a:lnSpc>
              <a:spcBef>
                <a:spcPct val="50000"/>
              </a:spcBef>
              <a:buFontTx/>
              <a:buChar char="•"/>
            </a:pPr>
            <a:r>
              <a:rPr lang="en-GB" sz="1700" dirty="0" smtClean="0"/>
              <a:t> The Barnett formula may in time be ceremonially abolished, but my expectation is that it will have an offspring. Per capita convergence on Barnett-controlled expenditure (so-called ‘Barnett squeeze’) has not gone as far as predicted 30 years ago. Expenditure reductions set this process into reverse. </a:t>
            </a:r>
            <a:r>
              <a:rPr lang="en-GB" sz="1700" b="1" dirty="0" smtClean="0"/>
              <a:t>Transparency in the form of ‘full documentation’ is vital now</a:t>
            </a:r>
            <a:r>
              <a:rPr lang="en-GB" sz="1700" dirty="0" smtClean="0"/>
              <a:t>: NB the 1984 National Archives release about cutting secretly and the Treasury reporting tartan tax potential yield for 2011-12 under Section 76 (Scotland Act 1998) when no capacity-to-use</a:t>
            </a:r>
          </a:p>
          <a:p>
            <a:pPr algn="l" eaLnBrk="1" hangingPunct="1">
              <a:lnSpc>
                <a:spcPct val="80000"/>
              </a:lnSpc>
              <a:spcBef>
                <a:spcPct val="50000"/>
              </a:spcBef>
              <a:buFontTx/>
              <a:buChar char="•"/>
            </a:pPr>
            <a:r>
              <a:rPr lang="en-GB" sz="1700" dirty="0" smtClean="0"/>
              <a:t> A key issue now is whether the </a:t>
            </a:r>
            <a:r>
              <a:rPr lang="en-GB" sz="1700" dirty="0" err="1" smtClean="0"/>
              <a:t>Calman</a:t>
            </a:r>
            <a:r>
              <a:rPr lang="en-GB" sz="1700" dirty="0" smtClean="0"/>
              <a:t> income tax will atrophy (just match the UK rate), just as did the tartan tax in very different budgetary circumstances</a:t>
            </a:r>
          </a:p>
          <a:p>
            <a:pPr algn="l" eaLnBrk="1" hangingPunct="1">
              <a:lnSpc>
                <a:spcPct val="80000"/>
              </a:lnSpc>
              <a:spcBef>
                <a:spcPct val="50000"/>
              </a:spcBef>
              <a:buFontTx/>
              <a:buChar char="•"/>
            </a:pPr>
            <a:r>
              <a:rPr lang="en-GB" sz="1700" dirty="0" smtClean="0"/>
              <a:t> Although the inclination of all three Devolved Administrations is to spend more than in England, most proposals are to tax less (NB a decision on devolved Corporation Tax for Northern Ireland has been deferred until after the Scottish Independence Referendum)</a:t>
            </a:r>
          </a:p>
          <a:p>
            <a:pPr algn="l" eaLnBrk="1" hangingPunct="1">
              <a:lnSpc>
                <a:spcPct val="80000"/>
              </a:lnSpc>
              <a:buFontTx/>
              <a:buChar char="•"/>
            </a:pPr>
            <a:endParaRPr lang="en-GB" sz="20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mtClean="0"/>
              <a:t>If Scotland Votes NO, 28 January 2014 </a:t>
            </a:r>
            <a:endParaRPr lang="en-GB" smtClean="0"/>
          </a:p>
        </p:txBody>
      </p:sp>
      <p:sp>
        <p:nvSpPr>
          <p:cNvPr id="13315" name="Rectangle 2"/>
          <p:cNvSpPr>
            <a:spLocks noGrp="1" noChangeArrowheads="1"/>
          </p:cNvSpPr>
          <p:nvPr>
            <p:ph type="ctrTitle"/>
          </p:nvPr>
        </p:nvSpPr>
        <p:spPr>
          <a:xfrm>
            <a:off x="395288" y="188913"/>
            <a:ext cx="8062912" cy="503237"/>
          </a:xfrm>
        </p:spPr>
        <p:txBody>
          <a:bodyPr/>
          <a:lstStyle/>
          <a:p>
            <a:pPr eaLnBrk="1" hangingPunct="1"/>
            <a:r>
              <a:rPr lang="en-GB" sz="2400" b="1" smtClean="0"/>
              <a:t>Context</a:t>
            </a:r>
          </a:p>
        </p:txBody>
      </p:sp>
      <p:sp>
        <p:nvSpPr>
          <p:cNvPr id="13316" name="Rectangle 3"/>
          <p:cNvSpPr>
            <a:spLocks noGrp="1" noChangeArrowheads="1"/>
          </p:cNvSpPr>
          <p:nvPr>
            <p:ph type="subTitle" idx="1"/>
          </p:nvPr>
        </p:nvSpPr>
        <p:spPr>
          <a:xfrm>
            <a:off x="395288" y="765175"/>
            <a:ext cx="8569325" cy="5400675"/>
          </a:xfrm>
        </p:spPr>
        <p:txBody>
          <a:bodyPr/>
          <a:lstStyle/>
          <a:p>
            <a:pPr algn="l" eaLnBrk="1" hangingPunct="1">
              <a:lnSpc>
                <a:spcPct val="90000"/>
              </a:lnSpc>
              <a:spcBef>
                <a:spcPct val="50000"/>
              </a:spcBef>
              <a:buFontTx/>
              <a:buChar char="•"/>
            </a:pPr>
            <a:r>
              <a:rPr lang="en-GB" sz="1900" dirty="0" smtClean="0"/>
              <a:t> Devolution coincided with a period of remarkably rapid public spending growth, now in considerable reverse</a:t>
            </a:r>
          </a:p>
          <a:p>
            <a:pPr algn="l" eaLnBrk="1" hangingPunct="1">
              <a:lnSpc>
                <a:spcPct val="90000"/>
              </a:lnSpc>
              <a:spcBef>
                <a:spcPct val="50000"/>
              </a:spcBef>
              <a:buFontTx/>
              <a:buChar char="•"/>
            </a:pPr>
            <a:r>
              <a:rPr lang="en-GB" sz="1900" dirty="0" smtClean="0"/>
              <a:t> The Barnett formula is attacked from all sides as ‘unfair’. Every territorial ‘unit’ believes that Barnett is bad for them. Understanding of how this system works remains low. The 1997-2010 Labour Government consistently closed down debate but never articulated a defence of the Barnett ‘system’</a:t>
            </a:r>
          </a:p>
          <a:p>
            <a:pPr algn="l" eaLnBrk="1" hangingPunct="1">
              <a:lnSpc>
                <a:spcPct val="90000"/>
              </a:lnSpc>
              <a:spcBef>
                <a:spcPct val="50000"/>
              </a:spcBef>
              <a:buFontTx/>
              <a:buChar char="•"/>
            </a:pPr>
            <a:r>
              <a:rPr lang="en-GB" sz="1900" dirty="0" smtClean="0"/>
              <a:t> England has 84% of UK population (</a:t>
            </a:r>
            <a:r>
              <a:rPr lang="en-GB" sz="1900" dirty="0" err="1" smtClean="0"/>
              <a:t>cf</a:t>
            </a:r>
            <a:r>
              <a:rPr lang="en-GB" sz="1900" dirty="0" smtClean="0"/>
              <a:t> Ontario accounts for 35% of the Canadian population, and no federation is more unbalanced). This has profound implications for UK devolution financing</a:t>
            </a:r>
          </a:p>
          <a:p>
            <a:pPr algn="l" eaLnBrk="1" hangingPunct="1">
              <a:lnSpc>
                <a:spcPct val="90000"/>
              </a:lnSpc>
              <a:spcBef>
                <a:spcPct val="50000"/>
              </a:spcBef>
              <a:buFontTx/>
              <a:buChar char="•"/>
            </a:pPr>
            <a:r>
              <a:rPr lang="en-GB" sz="1900" dirty="0" smtClean="0"/>
              <a:t> The Scottish Independence Referendum has attracted more attention to expenditure relatives and to Barnett. The ‘NO’ result has probably weakened Scotland’s political clout within the United Kingdom. Some will now argue that Scotland’s bluff has been called. Promises in 1979 of a ‘better devolution deal’ in the event of a No vote turned sour</a:t>
            </a:r>
          </a:p>
          <a:p>
            <a:pPr algn="l" eaLnBrk="1" hangingPunct="1">
              <a:lnSpc>
                <a:spcPct val="90000"/>
              </a:lnSpc>
              <a:spcBef>
                <a:spcPct val="50000"/>
              </a:spcBef>
              <a:buFontTx/>
              <a:buChar char="•"/>
            </a:pPr>
            <a:r>
              <a:rPr lang="en-GB" sz="1900" dirty="0" smtClean="0"/>
              <a:t> Those urging a No vote have been offering Scotland a better devolution deal. However, this jars with widespread perceptions elsewhere that Scotland gets too good a deal now. Two members of the </a:t>
            </a:r>
            <a:r>
              <a:rPr lang="en-GB" sz="1900" dirty="0" err="1" smtClean="0"/>
              <a:t>Holtham</a:t>
            </a:r>
            <a:r>
              <a:rPr lang="en-GB" sz="1900" dirty="0" smtClean="0"/>
              <a:t> Commission suggested a Needs Assessment could result in a £4 billion cut in the Scottish block grant. ‘Reform of Barnett’ is usually code for a worse deal for Scotland</a:t>
            </a:r>
          </a:p>
          <a:p>
            <a:pPr algn="l" eaLnBrk="1" hangingPunct="1">
              <a:lnSpc>
                <a:spcPct val="90000"/>
              </a:lnSpc>
              <a:buFontTx/>
              <a:buChar char="•"/>
            </a:pPr>
            <a:endParaRPr lang="en-GB" sz="2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r>
              <a:rPr lang="en-US" smtClean="0"/>
              <a:t>If Scotland Votes NO, 28 January 2014 </a:t>
            </a:r>
            <a:endParaRPr lang="en-GB" smtClean="0"/>
          </a:p>
        </p:txBody>
      </p:sp>
      <p:sp>
        <p:nvSpPr>
          <p:cNvPr id="14339" name="Rectangle 2"/>
          <p:cNvSpPr>
            <a:spLocks noGrp="1" noChangeArrowheads="1"/>
          </p:cNvSpPr>
          <p:nvPr>
            <p:ph type="ctrTitle"/>
          </p:nvPr>
        </p:nvSpPr>
        <p:spPr>
          <a:xfrm>
            <a:off x="468313" y="0"/>
            <a:ext cx="8202612" cy="576263"/>
          </a:xfrm>
        </p:spPr>
        <p:txBody>
          <a:bodyPr/>
          <a:lstStyle/>
          <a:p>
            <a:pPr eaLnBrk="1" hangingPunct="1"/>
            <a:r>
              <a:rPr lang="en-GB" sz="1800" smtClean="0"/>
              <a:t>How </a:t>
            </a:r>
            <a:r>
              <a:rPr lang="en-GB" sz="1800" u="sng" smtClean="0"/>
              <a:t>identifiable</a:t>
            </a:r>
            <a:r>
              <a:rPr lang="en-GB" sz="1800" smtClean="0"/>
              <a:t> expenditure relatives vary over nations and regions</a:t>
            </a:r>
          </a:p>
        </p:txBody>
      </p:sp>
      <p:sp>
        <p:nvSpPr>
          <p:cNvPr id="14340" name="Text Box 6"/>
          <p:cNvSpPr txBox="1">
            <a:spLocks noChangeArrowheads="1"/>
          </p:cNvSpPr>
          <p:nvPr/>
        </p:nvSpPr>
        <p:spPr bwMode="auto">
          <a:xfrm>
            <a:off x="323528" y="6165850"/>
            <a:ext cx="8288660" cy="274638"/>
          </a:xfrm>
          <a:prstGeom prst="rect">
            <a:avLst/>
          </a:prstGeom>
          <a:noFill/>
          <a:ln w="9525">
            <a:noFill/>
            <a:miter lim="800000"/>
            <a:headEnd/>
            <a:tailEnd/>
          </a:ln>
        </p:spPr>
        <p:txBody>
          <a:bodyPr wrap="square">
            <a:spAutoFit/>
          </a:bodyPr>
          <a:lstStyle/>
          <a:p>
            <a:pPr>
              <a:spcBef>
                <a:spcPct val="50000"/>
              </a:spcBef>
            </a:pPr>
            <a:r>
              <a:rPr lang="en-GB" sz="1000" dirty="0"/>
              <a:t>Source: Public Expenditure Statistical Analyses 2013, Table 9.2</a:t>
            </a:r>
            <a:r>
              <a:rPr lang="en-GB" sz="1200" dirty="0"/>
              <a:t>.</a:t>
            </a:r>
          </a:p>
        </p:txBody>
      </p:sp>
      <p:sp>
        <p:nvSpPr>
          <p:cNvPr id="4101" name="Rectangle 7"/>
          <p:cNvSpPr>
            <a:spLocks noChangeArrowheads="1"/>
          </p:cNvSpPr>
          <p:nvPr/>
        </p:nvSpPr>
        <p:spPr bwMode="auto">
          <a:xfrm>
            <a:off x="323850" y="5157788"/>
            <a:ext cx="8356600" cy="1014412"/>
          </a:xfrm>
          <a:prstGeom prst="rect">
            <a:avLst/>
          </a:prstGeom>
          <a:noFill/>
          <a:ln w="9525">
            <a:noFill/>
            <a:miter lim="800000"/>
            <a:headEnd/>
            <a:tailEnd/>
          </a:ln>
        </p:spPr>
        <p:txBody>
          <a:bodyPr>
            <a:spAutoFit/>
          </a:bodyPr>
          <a:lstStyle/>
          <a:p>
            <a:pPr>
              <a:defRPr/>
            </a:pPr>
            <a:r>
              <a:rPr lang="en-GB" sz="1000" b="1" dirty="0">
                <a:solidFill>
                  <a:schemeClr val="tx2"/>
                </a:solidFill>
              </a:rPr>
              <a:t>Notes: (1) Distribution among English regions has nothing to do with the Barnett formula but flows from distribution formulae </a:t>
            </a:r>
            <a:r>
              <a:rPr lang="en-GB" sz="1000" b="1" dirty="0" smtClean="0">
                <a:solidFill>
                  <a:schemeClr val="tx2"/>
                </a:solidFill>
              </a:rPr>
              <a:t>used </a:t>
            </a:r>
            <a:r>
              <a:rPr lang="en-GB" sz="1000" b="1" dirty="0">
                <a:solidFill>
                  <a:schemeClr val="tx2"/>
                </a:solidFill>
              </a:rPr>
              <a:t>within England. </a:t>
            </a:r>
          </a:p>
          <a:p>
            <a:pPr>
              <a:defRPr/>
            </a:pPr>
            <a:r>
              <a:rPr lang="en-GB" sz="1000" b="1" dirty="0">
                <a:solidFill>
                  <a:schemeClr val="tx2"/>
                </a:solidFill>
              </a:rPr>
              <a:t>(2)  There are no official estimates of indexes of comparable expenditure covered by the Barnett formula.</a:t>
            </a:r>
          </a:p>
          <a:p>
            <a:pPr marL="228600" indent="-228600">
              <a:buFontTx/>
              <a:buAutoNum type="arabicParenBoth" startAt="3"/>
              <a:defRPr/>
            </a:pPr>
            <a:r>
              <a:rPr lang="en-GB" sz="1000" b="1" dirty="0">
                <a:solidFill>
                  <a:schemeClr val="tx2"/>
                </a:solidFill>
              </a:rPr>
              <a:t>On the then definitions, 1987-88 indexes of identifiable expenditure have been reported as: England (95.6), Scotland (121.5), Wales  (109.3) and Northern Ireland (145.8). These numbers were sensitive to data source. See Heald (</a:t>
            </a:r>
            <a:r>
              <a:rPr lang="en-GB" sz="1000" b="1" i="1" dirty="0">
                <a:solidFill>
                  <a:schemeClr val="tx2"/>
                </a:solidFill>
              </a:rPr>
              <a:t>Public Administration</a:t>
            </a:r>
            <a:r>
              <a:rPr lang="en-GB" sz="1000" b="1" dirty="0">
                <a:solidFill>
                  <a:schemeClr val="tx2"/>
                </a:solidFill>
              </a:rPr>
              <a:t>, 1994, p. 158). </a:t>
            </a:r>
          </a:p>
          <a:p>
            <a:pPr marL="228600" indent="-228600">
              <a:buFontTx/>
              <a:buAutoNum type="arabicParenBoth" startAt="3"/>
              <a:defRPr/>
            </a:pPr>
            <a:r>
              <a:rPr lang="en-GB" sz="1000" b="1" dirty="0">
                <a:solidFill>
                  <a:schemeClr val="tx2"/>
                </a:solidFill>
              </a:rPr>
              <a:t>There is noise in identifiable expenditure data from regionally-differentiated economic cycles.</a:t>
            </a:r>
          </a:p>
        </p:txBody>
      </p:sp>
      <p:graphicFrame>
        <p:nvGraphicFramePr>
          <p:cNvPr id="10" name="Table 9"/>
          <p:cNvGraphicFramePr>
            <a:graphicFrameLocks noGrp="1"/>
          </p:cNvGraphicFramePr>
          <p:nvPr/>
        </p:nvGraphicFramePr>
        <p:xfrm>
          <a:off x="684213" y="549275"/>
          <a:ext cx="7704856" cy="4655517"/>
        </p:xfrm>
        <a:graphic>
          <a:graphicData uri="http://schemas.openxmlformats.org/drawingml/2006/table">
            <a:tbl>
              <a:tblPr/>
              <a:tblGrid>
                <a:gridCol w="2847924"/>
                <a:gridCol w="971387"/>
                <a:gridCol w="971387"/>
                <a:gridCol w="971387"/>
                <a:gridCol w="971387"/>
                <a:gridCol w="971384"/>
              </a:tblGrid>
              <a:tr h="216026">
                <a:tc gridSpan="6">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GB" sz="1000" b="1" i="0" u="none" strike="noStrike" dirty="0" smtClean="0">
                          <a:solidFill>
                            <a:schemeClr val="tx1"/>
                          </a:solidFill>
                          <a:latin typeface="Arial"/>
                        </a:rPr>
                        <a:t>Index</a:t>
                      </a:r>
                      <a:r>
                        <a:rPr lang="en-GB" sz="1000" b="1" i="0" u="none" strike="noStrike" baseline="0" dirty="0" smtClean="0">
                          <a:solidFill>
                            <a:schemeClr val="tx1"/>
                          </a:solidFill>
                          <a:latin typeface="Arial"/>
                        </a:rPr>
                        <a:t> (UK identifiable expenditure = 100)</a:t>
                      </a:r>
                      <a:r>
                        <a:rPr lang="en-GB" sz="1000" b="1" i="0" u="none" strike="noStrike" dirty="0" smtClean="0">
                          <a:latin typeface="+mn-lt"/>
                        </a:rPr>
                        <a:t>                                                              National Statistics</a:t>
                      </a:r>
                    </a:p>
                    <a:p>
                      <a:pPr algn="l" fontAlgn="ctr"/>
                      <a:endParaRPr lang="en-GB" sz="1000" b="1" i="0" u="none" strike="noStrike" dirty="0">
                        <a:solidFill>
                          <a:schemeClr val="tx1"/>
                        </a:solidFill>
                        <a:latin typeface="Arial"/>
                      </a:endParaRPr>
                    </a:p>
                  </a:txBody>
                  <a:tcPr marL="8135" marR="8135" marT="8135" marB="0" anchor="ctr">
                    <a:lnL>
                      <a:noFill/>
                    </a:lnL>
                    <a:lnR>
                      <a:noFill/>
                    </a:lnR>
                    <a:lnT>
                      <a:noFill/>
                    </a:lnT>
                    <a:lnB w="12700" cap="flat" cmpd="sng" algn="ctr">
                      <a:solidFill>
                        <a:srgbClr val="0066CC"/>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69653">
                <a:tc>
                  <a:txBody>
                    <a:bodyPr/>
                    <a:lstStyle/>
                    <a:p>
                      <a:pPr algn="l" fontAlgn="ctr"/>
                      <a:endParaRPr lang="en-GB" sz="1000" b="1" i="0" u="none" strike="noStrike" dirty="0">
                        <a:solidFill>
                          <a:srgbClr val="0000FF"/>
                        </a:solidFill>
                        <a:latin typeface="Arial"/>
                      </a:endParaRPr>
                    </a:p>
                  </a:txBody>
                  <a:tcPr marL="73211" marR="8135" marT="8135" marB="0" anchor="ctr">
                    <a:lnL>
                      <a:noFill/>
                    </a:lnL>
                    <a:lnR>
                      <a:noFill/>
                    </a:lnR>
                    <a:lnT w="12700" cap="flat" cmpd="sng" algn="ctr">
                      <a:solidFill>
                        <a:srgbClr val="0066CC"/>
                      </a:solidFill>
                      <a:prstDash val="solid"/>
                      <a:round/>
                      <a:headEnd type="none" w="med" len="med"/>
                      <a:tailEnd type="none" w="med" len="med"/>
                    </a:lnT>
                    <a:lnB>
                      <a:noFill/>
                    </a:lnB>
                  </a:tcPr>
                </a:tc>
                <a:tc>
                  <a:txBody>
                    <a:bodyPr/>
                    <a:lstStyle/>
                    <a:p>
                      <a:pPr algn="l" fontAlgn="ctr"/>
                      <a:r>
                        <a:rPr lang="en-GB" sz="1000" b="1" i="0" u="none" strike="noStrike">
                          <a:solidFill>
                            <a:srgbClr val="0066CC"/>
                          </a:solidFill>
                          <a:latin typeface="Arial"/>
                        </a:rPr>
                        <a:t> </a:t>
                      </a:r>
                    </a:p>
                  </a:txBody>
                  <a:tcPr marL="8135" marR="8135" marT="8135" marB="0" anchor="ctr">
                    <a:lnL>
                      <a:noFill/>
                    </a:lnL>
                    <a:lnR>
                      <a:noFill/>
                    </a:lnR>
                    <a:lnT w="12700" cap="flat" cmpd="sng" algn="ctr">
                      <a:solidFill>
                        <a:srgbClr val="0066CC"/>
                      </a:solidFill>
                      <a:prstDash val="solid"/>
                      <a:round/>
                      <a:headEnd type="none" w="med" len="med"/>
                      <a:tailEnd type="none" w="med" len="med"/>
                    </a:lnT>
                    <a:lnB>
                      <a:noFill/>
                    </a:lnB>
                  </a:tcPr>
                </a:tc>
                <a:tc>
                  <a:txBody>
                    <a:bodyPr/>
                    <a:lstStyle/>
                    <a:p>
                      <a:pPr algn="l" fontAlgn="ctr"/>
                      <a:r>
                        <a:rPr lang="en-GB" sz="1000" b="1" i="0" u="none" strike="noStrike">
                          <a:solidFill>
                            <a:srgbClr val="0066CC"/>
                          </a:solidFill>
                          <a:latin typeface="Arial"/>
                        </a:rPr>
                        <a:t> </a:t>
                      </a:r>
                    </a:p>
                  </a:txBody>
                  <a:tcPr marL="8135" marR="8135" marT="8135" marB="0" anchor="ctr">
                    <a:lnL>
                      <a:noFill/>
                    </a:lnL>
                    <a:lnR>
                      <a:noFill/>
                    </a:lnR>
                    <a:lnT w="12700" cap="flat" cmpd="sng" algn="ctr">
                      <a:solidFill>
                        <a:srgbClr val="0066CC"/>
                      </a:solidFill>
                      <a:prstDash val="solid"/>
                      <a:round/>
                      <a:headEnd type="none" w="med" len="med"/>
                      <a:tailEnd type="none" w="med" len="med"/>
                    </a:lnT>
                    <a:lnB>
                      <a:noFill/>
                    </a:lnB>
                  </a:tcPr>
                </a:tc>
                <a:tc>
                  <a:txBody>
                    <a:bodyPr/>
                    <a:lstStyle/>
                    <a:p>
                      <a:pPr algn="l" fontAlgn="ctr"/>
                      <a:r>
                        <a:rPr lang="en-GB" sz="1000" b="1" i="0" u="none" strike="noStrike">
                          <a:solidFill>
                            <a:srgbClr val="0066CC"/>
                          </a:solidFill>
                          <a:latin typeface="Arial"/>
                        </a:rPr>
                        <a:t> </a:t>
                      </a:r>
                    </a:p>
                  </a:txBody>
                  <a:tcPr marL="8135" marR="8135" marT="8135" marB="0" anchor="ctr">
                    <a:lnL>
                      <a:noFill/>
                    </a:lnL>
                    <a:lnR>
                      <a:noFill/>
                    </a:lnR>
                    <a:lnT w="12700" cap="flat" cmpd="sng" algn="ctr">
                      <a:solidFill>
                        <a:srgbClr val="0066CC"/>
                      </a:solidFill>
                      <a:prstDash val="solid"/>
                      <a:round/>
                      <a:headEnd type="none" w="med" len="med"/>
                      <a:tailEnd type="none" w="med" len="med"/>
                    </a:lnT>
                    <a:lnB>
                      <a:noFill/>
                    </a:lnB>
                  </a:tcPr>
                </a:tc>
                <a:tc>
                  <a:txBody>
                    <a:bodyPr/>
                    <a:lstStyle/>
                    <a:p>
                      <a:pPr algn="l" fontAlgn="ctr"/>
                      <a:r>
                        <a:rPr lang="en-GB" sz="1000" b="1" i="0" u="none" strike="noStrike" dirty="0">
                          <a:solidFill>
                            <a:srgbClr val="0066CC"/>
                          </a:solidFill>
                          <a:latin typeface="Arial"/>
                        </a:rPr>
                        <a:t> </a:t>
                      </a:r>
                    </a:p>
                  </a:txBody>
                  <a:tcPr marL="8135" marR="8135" marT="8135" marB="0" anchor="ctr">
                    <a:lnL>
                      <a:noFill/>
                    </a:lnL>
                    <a:lnR>
                      <a:noFill/>
                    </a:lnR>
                    <a:lnT w="12700" cap="flat" cmpd="sng" algn="ctr">
                      <a:solidFill>
                        <a:srgbClr val="0066CC"/>
                      </a:solidFill>
                      <a:prstDash val="solid"/>
                      <a:round/>
                      <a:headEnd type="none" w="med" len="med"/>
                      <a:tailEnd type="none" w="med" len="med"/>
                    </a:lnT>
                    <a:lnB>
                      <a:noFill/>
                    </a:lnB>
                  </a:tcPr>
                </a:tc>
                <a:tc>
                  <a:txBody>
                    <a:bodyPr/>
                    <a:lstStyle/>
                    <a:p>
                      <a:pPr algn="r" fontAlgn="ctr"/>
                      <a:endParaRPr lang="en-GB" sz="1000" b="1" i="0" u="none" strike="noStrike" dirty="0">
                        <a:solidFill>
                          <a:srgbClr val="0066CC"/>
                        </a:solidFill>
                        <a:latin typeface="Arial"/>
                      </a:endParaRPr>
                    </a:p>
                  </a:txBody>
                  <a:tcPr marL="8135" marR="8135" marT="8135" marB="0" anchor="ctr">
                    <a:lnL>
                      <a:noFill/>
                    </a:lnL>
                    <a:lnR>
                      <a:noFill/>
                    </a:lnR>
                    <a:lnT w="12700" cap="flat" cmpd="sng" algn="ctr">
                      <a:solidFill>
                        <a:srgbClr val="0066CC"/>
                      </a:solidFill>
                      <a:prstDash val="solid"/>
                      <a:round/>
                      <a:headEnd type="none" w="med" len="med"/>
                      <a:tailEnd type="none" w="med" len="med"/>
                    </a:lnT>
                    <a:lnB>
                      <a:noFill/>
                    </a:lnB>
                  </a:tcPr>
                </a:tc>
              </a:tr>
              <a:tr h="0">
                <a:tc>
                  <a:txBody>
                    <a:bodyPr/>
                    <a:lstStyle/>
                    <a:p>
                      <a:pPr algn="l" fontAlgn="ctr"/>
                      <a:endParaRPr lang="en-GB" sz="1000" b="1" i="0" u="none" strike="noStrike" dirty="0">
                        <a:latin typeface="Arial"/>
                      </a:endParaRPr>
                    </a:p>
                  </a:txBody>
                  <a:tcPr marL="73211" marR="8135" marT="8135" marB="0" anchor="ctr">
                    <a:lnL>
                      <a:noFill/>
                    </a:lnL>
                    <a:lnR>
                      <a:noFill/>
                    </a:lnR>
                    <a:lnT>
                      <a:noFill/>
                    </a:lnT>
                    <a:lnB>
                      <a:noFill/>
                    </a:lnB>
                    <a:solidFill>
                      <a:srgbClr val="CCCCFF"/>
                    </a:solidFill>
                  </a:tcPr>
                </a:tc>
                <a:tc gridSpan="5">
                  <a:txBody>
                    <a:bodyPr/>
                    <a:lstStyle/>
                    <a:p>
                      <a:pPr algn="ctr" fontAlgn="ctr"/>
                      <a:endParaRPr lang="en-GB" sz="1000" b="1" i="0" u="none" strike="noStrike" dirty="0">
                        <a:latin typeface="Arial"/>
                      </a:endParaRPr>
                    </a:p>
                  </a:txBody>
                  <a:tcPr marL="8135" marR="8135" marT="8135" marB="0" anchor="ctr">
                    <a:lnL>
                      <a:noFill/>
                    </a:lnL>
                    <a:lnR>
                      <a:noFill/>
                    </a:lnR>
                    <a:lnT>
                      <a:noFill/>
                    </a:lnT>
                    <a:lnB w="6350" cap="flat" cmpd="sng" algn="ctr">
                      <a:solidFill>
                        <a:srgbClr val="0066CC"/>
                      </a:solidFill>
                      <a:prstDash val="solid"/>
                      <a:round/>
                      <a:headEnd type="none" w="med" len="med"/>
                      <a:tailEnd type="none" w="med" len="med"/>
                    </a:lnB>
                    <a:solidFill>
                      <a:srgbClr val="CCCC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553250">
                <a:tc>
                  <a:txBody>
                    <a:bodyPr/>
                    <a:lstStyle/>
                    <a:p>
                      <a:pPr algn="l" fontAlgn="ctr"/>
                      <a:r>
                        <a:rPr lang="en-GB" sz="1000" b="1" i="0" u="none" strike="noStrike" dirty="0">
                          <a:latin typeface="Arial"/>
                        </a:rPr>
                        <a:t> </a:t>
                      </a:r>
                    </a:p>
                  </a:txBody>
                  <a:tcPr marL="73211" marR="8135" marT="8135" marB="0" anchor="ctr">
                    <a:lnL>
                      <a:noFill/>
                    </a:lnL>
                    <a:lnR>
                      <a:noFill/>
                    </a:lnR>
                    <a:lnT>
                      <a:noFill/>
                    </a:lnT>
                    <a:lnB>
                      <a:noFill/>
                    </a:lnB>
                    <a:solidFill>
                      <a:srgbClr val="CCCCFF"/>
                    </a:solidFill>
                  </a:tcPr>
                </a:tc>
                <a:tc>
                  <a:txBody>
                    <a:bodyPr/>
                    <a:lstStyle/>
                    <a:p>
                      <a:pPr algn="r" fontAlgn="ctr"/>
                      <a:r>
                        <a:rPr lang="en-GB" sz="1000" b="1" i="0" u="none" strike="noStrike">
                          <a:latin typeface="Arial"/>
                        </a:rPr>
                        <a:t>2007-08</a:t>
                      </a:r>
                      <a:br>
                        <a:rPr lang="en-GB" sz="1000" b="1" i="0" u="none" strike="noStrike">
                          <a:latin typeface="Arial"/>
                        </a:rPr>
                      </a:br>
                      <a:r>
                        <a:rPr lang="en-GB" sz="1000" b="1" i="0" u="none" strike="noStrike">
                          <a:latin typeface="Arial"/>
                        </a:rPr>
                        <a:t>outturn</a:t>
                      </a:r>
                    </a:p>
                  </a:txBody>
                  <a:tcPr marL="8135" marR="8135" marT="8135" marB="0" anchor="ctr">
                    <a:lnL>
                      <a:noFill/>
                    </a:lnL>
                    <a:lnR>
                      <a:noFill/>
                    </a:lnR>
                    <a:lnT w="6350" cap="flat" cmpd="sng" algn="ctr">
                      <a:solidFill>
                        <a:srgbClr val="0066CC"/>
                      </a:solidFill>
                      <a:prstDash val="solid"/>
                      <a:round/>
                      <a:headEnd type="none" w="med" len="med"/>
                      <a:tailEnd type="none" w="med" len="med"/>
                    </a:lnT>
                    <a:lnB>
                      <a:noFill/>
                    </a:lnB>
                    <a:solidFill>
                      <a:srgbClr val="CCCCFF"/>
                    </a:solidFill>
                  </a:tcPr>
                </a:tc>
                <a:tc>
                  <a:txBody>
                    <a:bodyPr/>
                    <a:lstStyle/>
                    <a:p>
                      <a:pPr algn="r" fontAlgn="ctr"/>
                      <a:r>
                        <a:rPr lang="en-GB" sz="1000" b="1" i="0" u="none" strike="noStrike">
                          <a:latin typeface="Arial"/>
                        </a:rPr>
                        <a:t>2008-09</a:t>
                      </a:r>
                      <a:br>
                        <a:rPr lang="en-GB" sz="1000" b="1" i="0" u="none" strike="noStrike">
                          <a:latin typeface="Arial"/>
                        </a:rPr>
                      </a:br>
                      <a:r>
                        <a:rPr lang="en-GB" sz="1000" b="1" i="0" u="none" strike="noStrike">
                          <a:latin typeface="Arial"/>
                        </a:rPr>
                        <a:t>outturn</a:t>
                      </a:r>
                    </a:p>
                  </a:txBody>
                  <a:tcPr marL="8135" marR="8135" marT="8135" marB="0" anchor="ctr">
                    <a:lnL>
                      <a:noFill/>
                    </a:lnL>
                    <a:lnR>
                      <a:noFill/>
                    </a:lnR>
                    <a:lnT w="6350" cap="flat" cmpd="sng" algn="ctr">
                      <a:solidFill>
                        <a:srgbClr val="0066CC"/>
                      </a:solidFill>
                      <a:prstDash val="solid"/>
                      <a:round/>
                      <a:headEnd type="none" w="med" len="med"/>
                      <a:tailEnd type="none" w="med" len="med"/>
                    </a:lnT>
                    <a:lnB>
                      <a:noFill/>
                    </a:lnB>
                    <a:solidFill>
                      <a:srgbClr val="CCCCFF"/>
                    </a:solidFill>
                  </a:tcPr>
                </a:tc>
                <a:tc>
                  <a:txBody>
                    <a:bodyPr/>
                    <a:lstStyle/>
                    <a:p>
                      <a:pPr algn="r" fontAlgn="ctr"/>
                      <a:r>
                        <a:rPr lang="en-GB" sz="1000" b="1" i="0" u="none" strike="noStrike">
                          <a:latin typeface="Arial"/>
                        </a:rPr>
                        <a:t>2009-10</a:t>
                      </a:r>
                      <a:br>
                        <a:rPr lang="en-GB" sz="1000" b="1" i="0" u="none" strike="noStrike">
                          <a:latin typeface="Arial"/>
                        </a:rPr>
                      </a:br>
                      <a:r>
                        <a:rPr lang="en-GB" sz="1000" b="1" i="0" u="none" strike="noStrike">
                          <a:latin typeface="Arial"/>
                        </a:rPr>
                        <a:t>outturn</a:t>
                      </a:r>
                    </a:p>
                  </a:txBody>
                  <a:tcPr marL="8135" marR="8135" marT="8135" marB="0" anchor="ctr">
                    <a:lnL>
                      <a:noFill/>
                    </a:lnL>
                    <a:lnR>
                      <a:noFill/>
                    </a:lnR>
                    <a:lnT w="6350" cap="flat" cmpd="sng" algn="ctr">
                      <a:solidFill>
                        <a:srgbClr val="0066CC"/>
                      </a:solidFill>
                      <a:prstDash val="solid"/>
                      <a:round/>
                      <a:headEnd type="none" w="med" len="med"/>
                      <a:tailEnd type="none" w="med" len="med"/>
                    </a:lnT>
                    <a:lnB>
                      <a:noFill/>
                    </a:lnB>
                    <a:solidFill>
                      <a:srgbClr val="CCCCFF"/>
                    </a:solidFill>
                  </a:tcPr>
                </a:tc>
                <a:tc>
                  <a:txBody>
                    <a:bodyPr/>
                    <a:lstStyle/>
                    <a:p>
                      <a:pPr algn="r" fontAlgn="ctr"/>
                      <a:r>
                        <a:rPr lang="en-GB" sz="1000" b="1" i="0" u="none" strike="noStrike">
                          <a:latin typeface="Arial"/>
                        </a:rPr>
                        <a:t>2010-11</a:t>
                      </a:r>
                      <a:br>
                        <a:rPr lang="en-GB" sz="1000" b="1" i="0" u="none" strike="noStrike">
                          <a:latin typeface="Arial"/>
                        </a:rPr>
                      </a:br>
                      <a:r>
                        <a:rPr lang="en-GB" sz="1000" b="1" i="0" u="none" strike="noStrike">
                          <a:latin typeface="Arial"/>
                        </a:rPr>
                        <a:t>outturn</a:t>
                      </a:r>
                    </a:p>
                  </a:txBody>
                  <a:tcPr marL="8135" marR="8135" marT="8135" marB="0" anchor="ctr">
                    <a:lnL>
                      <a:noFill/>
                    </a:lnL>
                    <a:lnR>
                      <a:noFill/>
                    </a:lnR>
                    <a:lnT w="6350" cap="flat" cmpd="sng" algn="ctr">
                      <a:solidFill>
                        <a:srgbClr val="0066CC"/>
                      </a:solidFill>
                      <a:prstDash val="solid"/>
                      <a:round/>
                      <a:headEnd type="none" w="med" len="med"/>
                      <a:tailEnd type="none" w="med" len="med"/>
                    </a:lnT>
                    <a:lnB>
                      <a:noFill/>
                    </a:lnB>
                    <a:solidFill>
                      <a:srgbClr val="CCCCFF"/>
                    </a:solidFill>
                  </a:tcPr>
                </a:tc>
                <a:tc>
                  <a:txBody>
                    <a:bodyPr/>
                    <a:lstStyle/>
                    <a:p>
                      <a:pPr algn="r" fontAlgn="ctr"/>
                      <a:r>
                        <a:rPr lang="en-GB" sz="1000" b="1" i="0" u="none" strike="noStrike">
                          <a:latin typeface="Arial"/>
                        </a:rPr>
                        <a:t>2011-12</a:t>
                      </a:r>
                      <a:br>
                        <a:rPr lang="en-GB" sz="1000" b="1" i="0" u="none" strike="noStrike">
                          <a:latin typeface="Arial"/>
                        </a:rPr>
                      </a:br>
                      <a:r>
                        <a:rPr lang="en-GB" sz="1000" b="1" i="0" u="none" strike="noStrike">
                          <a:latin typeface="Arial"/>
                        </a:rPr>
                        <a:t>outturn</a:t>
                      </a:r>
                    </a:p>
                  </a:txBody>
                  <a:tcPr marL="8135" marR="8135" marT="8135" marB="0" anchor="ctr">
                    <a:lnL>
                      <a:noFill/>
                    </a:lnL>
                    <a:lnR>
                      <a:noFill/>
                    </a:lnR>
                    <a:lnT w="6350" cap="flat" cmpd="sng" algn="ctr">
                      <a:solidFill>
                        <a:srgbClr val="0066CC"/>
                      </a:solidFill>
                      <a:prstDash val="solid"/>
                      <a:round/>
                      <a:headEnd type="none" w="med" len="med"/>
                      <a:tailEnd type="none" w="med" len="med"/>
                    </a:lnT>
                    <a:lnB>
                      <a:noFill/>
                    </a:lnB>
                    <a:solidFill>
                      <a:srgbClr val="CCCCFF"/>
                    </a:solidFill>
                  </a:tcPr>
                </a:tc>
              </a:tr>
              <a:tr h="266088">
                <a:tc>
                  <a:txBody>
                    <a:bodyPr/>
                    <a:lstStyle/>
                    <a:p>
                      <a:pPr algn="l" fontAlgn="ctr"/>
                      <a:r>
                        <a:rPr lang="en-GB" sz="1000" b="1" i="0" u="none" strike="noStrike">
                          <a:latin typeface="Arial"/>
                        </a:rPr>
                        <a:t>North East</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108</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109</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108</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108</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107</a:t>
                      </a:r>
                    </a:p>
                  </a:txBody>
                  <a:tcPr marL="8135" marR="8135" marT="8135" marB="0" anchor="ctr">
                    <a:lnL>
                      <a:noFill/>
                    </a:lnL>
                    <a:lnR>
                      <a:noFill/>
                    </a:lnR>
                    <a:lnT>
                      <a:noFill/>
                    </a:lnT>
                    <a:lnB>
                      <a:noFill/>
                    </a:lnB>
                  </a:tcPr>
                </a:tc>
              </a:tr>
              <a:tr h="266088">
                <a:tc>
                  <a:txBody>
                    <a:bodyPr/>
                    <a:lstStyle/>
                    <a:p>
                      <a:pPr algn="l" fontAlgn="ctr"/>
                      <a:r>
                        <a:rPr lang="en-GB" sz="1000" b="1" i="0" u="none" strike="noStrike">
                          <a:latin typeface="Arial"/>
                        </a:rPr>
                        <a:t>North West</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105</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104</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105</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105</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105</a:t>
                      </a:r>
                    </a:p>
                  </a:txBody>
                  <a:tcPr marL="8135" marR="8135" marT="8135" marB="0" anchor="ctr">
                    <a:lnL>
                      <a:noFill/>
                    </a:lnL>
                    <a:lnR>
                      <a:noFill/>
                    </a:lnR>
                    <a:lnT>
                      <a:noFill/>
                    </a:lnT>
                    <a:lnB>
                      <a:noFill/>
                    </a:lnB>
                  </a:tcPr>
                </a:tc>
              </a:tr>
              <a:tr h="266088">
                <a:tc>
                  <a:txBody>
                    <a:bodyPr/>
                    <a:lstStyle/>
                    <a:p>
                      <a:pPr algn="l" fontAlgn="ctr"/>
                      <a:r>
                        <a:rPr lang="en-GB" sz="1000" b="1" i="0" u="none" strike="noStrike" dirty="0">
                          <a:latin typeface="Arial"/>
                        </a:rPr>
                        <a:t>Yorkshire and the Humber</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96</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98</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98</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98</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98</a:t>
                      </a:r>
                    </a:p>
                  </a:txBody>
                  <a:tcPr marL="8135" marR="8135" marT="8135" marB="0" anchor="ctr">
                    <a:lnL>
                      <a:noFill/>
                    </a:lnL>
                    <a:lnR>
                      <a:noFill/>
                    </a:lnR>
                    <a:lnT>
                      <a:noFill/>
                    </a:lnT>
                    <a:lnB>
                      <a:noFill/>
                    </a:lnB>
                  </a:tcPr>
                </a:tc>
              </a:tr>
              <a:tr h="266088">
                <a:tc>
                  <a:txBody>
                    <a:bodyPr/>
                    <a:lstStyle/>
                    <a:p>
                      <a:pPr algn="l" fontAlgn="ctr"/>
                      <a:r>
                        <a:rPr lang="en-GB" sz="1000" b="1" i="0" u="none" strike="noStrike">
                          <a:latin typeface="Arial"/>
                        </a:rPr>
                        <a:t>East Midlands</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90</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90</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90</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91</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91</a:t>
                      </a:r>
                    </a:p>
                  </a:txBody>
                  <a:tcPr marL="8135" marR="8135" marT="8135" marB="0" anchor="ctr">
                    <a:lnL>
                      <a:noFill/>
                    </a:lnL>
                    <a:lnR>
                      <a:noFill/>
                    </a:lnR>
                    <a:lnT>
                      <a:noFill/>
                    </a:lnT>
                    <a:lnB>
                      <a:noFill/>
                    </a:lnB>
                  </a:tcPr>
                </a:tc>
              </a:tr>
              <a:tr h="266088">
                <a:tc>
                  <a:txBody>
                    <a:bodyPr/>
                    <a:lstStyle/>
                    <a:p>
                      <a:pPr algn="l" fontAlgn="ctr"/>
                      <a:r>
                        <a:rPr lang="en-GB" sz="1000" b="1" i="0" u="none" strike="noStrike" dirty="0">
                          <a:latin typeface="Arial"/>
                        </a:rPr>
                        <a:t>West Midlands</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97</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97</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97</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97</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96</a:t>
                      </a:r>
                    </a:p>
                  </a:txBody>
                  <a:tcPr marL="8135" marR="8135" marT="8135" marB="0" anchor="ctr">
                    <a:lnL>
                      <a:noFill/>
                    </a:lnL>
                    <a:lnR>
                      <a:noFill/>
                    </a:lnR>
                    <a:lnT>
                      <a:noFill/>
                    </a:lnT>
                    <a:lnB>
                      <a:noFill/>
                    </a:lnB>
                  </a:tcPr>
                </a:tc>
              </a:tr>
              <a:tr h="266088">
                <a:tc>
                  <a:txBody>
                    <a:bodyPr/>
                    <a:lstStyle/>
                    <a:p>
                      <a:pPr algn="l" fontAlgn="ctr"/>
                      <a:r>
                        <a:rPr lang="en-GB" sz="1000" b="1" i="0" u="none" strike="noStrike">
                          <a:latin typeface="Arial"/>
                        </a:rPr>
                        <a:t>East</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86</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87</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88</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89</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89</a:t>
                      </a:r>
                    </a:p>
                  </a:txBody>
                  <a:tcPr marL="8135" marR="8135" marT="8135" marB="0" anchor="ctr">
                    <a:lnL>
                      <a:noFill/>
                    </a:lnL>
                    <a:lnR>
                      <a:noFill/>
                    </a:lnR>
                    <a:lnT>
                      <a:noFill/>
                    </a:lnT>
                    <a:lnB>
                      <a:noFill/>
                    </a:lnB>
                  </a:tcPr>
                </a:tc>
              </a:tr>
              <a:tr h="266088">
                <a:tc>
                  <a:txBody>
                    <a:bodyPr/>
                    <a:lstStyle/>
                    <a:p>
                      <a:pPr algn="l" fontAlgn="ctr"/>
                      <a:r>
                        <a:rPr lang="en-GB" sz="1000" b="1" i="0" u="none" strike="noStrike">
                          <a:latin typeface="Arial"/>
                        </a:rPr>
                        <a:t>London</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115</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113</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114</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112</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110</a:t>
                      </a:r>
                    </a:p>
                  </a:txBody>
                  <a:tcPr marL="8135" marR="8135" marT="8135" marB="0" anchor="ctr">
                    <a:lnL>
                      <a:noFill/>
                    </a:lnL>
                    <a:lnR>
                      <a:noFill/>
                    </a:lnR>
                    <a:lnT>
                      <a:noFill/>
                    </a:lnT>
                    <a:lnB>
                      <a:noFill/>
                    </a:lnB>
                  </a:tcPr>
                </a:tc>
              </a:tr>
              <a:tr h="266088">
                <a:tc>
                  <a:txBody>
                    <a:bodyPr/>
                    <a:lstStyle/>
                    <a:p>
                      <a:pPr algn="l" fontAlgn="ctr"/>
                      <a:r>
                        <a:rPr lang="en-GB" sz="1000" b="1" i="0" u="none" strike="noStrike">
                          <a:latin typeface="Arial"/>
                        </a:rPr>
                        <a:t>South East</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85</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87</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86</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86</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87</a:t>
                      </a:r>
                    </a:p>
                  </a:txBody>
                  <a:tcPr marL="8135" marR="8135" marT="8135" marB="0" anchor="ctr">
                    <a:lnL>
                      <a:noFill/>
                    </a:lnL>
                    <a:lnR>
                      <a:noFill/>
                    </a:lnR>
                    <a:lnT>
                      <a:noFill/>
                    </a:lnT>
                    <a:lnB>
                      <a:noFill/>
                    </a:lnB>
                  </a:tcPr>
                </a:tc>
              </a:tr>
              <a:tr h="266088">
                <a:tc>
                  <a:txBody>
                    <a:bodyPr/>
                    <a:lstStyle/>
                    <a:p>
                      <a:pPr algn="l" fontAlgn="ctr"/>
                      <a:r>
                        <a:rPr lang="en-GB" sz="1000" b="1" i="0" u="none" strike="noStrike">
                          <a:latin typeface="Arial"/>
                        </a:rPr>
                        <a:t>South West</a:t>
                      </a:r>
                    </a:p>
                  </a:txBody>
                  <a:tcPr marL="8135" marR="8135" marT="8135" marB="0" anchor="ctr">
                    <a:lnL>
                      <a:noFill/>
                    </a:lnL>
                    <a:lnR>
                      <a:noFill/>
                    </a:lnR>
                    <a:lnT>
                      <a:noFill/>
                    </a:lnT>
                    <a:lnB w="6350" cap="flat" cmpd="sng" algn="ctr">
                      <a:solidFill>
                        <a:srgbClr val="0066CC"/>
                      </a:solidFill>
                      <a:prstDash val="solid"/>
                      <a:round/>
                      <a:headEnd type="none" w="med" len="med"/>
                      <a:tailEnd type="none" w="med" len="med"/>
                    </a:lnB>
                  </a:tcPr>
                </a:tc>
                <a:tc>
                  <a:txBody>
                    <a:bodyPr/>
                    <a:lstStyle/>
                    <a:p>
                      <a:pPr algn="r" fontAlgn="ctr"/>
                      <a:r>
                        <a:rPr lang="en-GB" sz="1000" b="1" i="0" u="none" strike="noStrike">
                          <a:latin typeface="Arial"/>
                        </a:rPr>
                        <a:t>90</a:t>
                      </a:r>
                    </a:p>
                  </a:txBody>
                  <a:tcPr marL="8135" marR="8135" marT="8135" marB="0" anchor="ctr">
                    <a:lnL>
                      <a:noFill/>
                    </a:lnL>
                    <a:lnR>
                      <a:noFill/>
                    </a:lnR>
                    <a:lnT>
                      <a:noFill/>
                    </a:lnT>
                    <a:lnB w="6350" cap="flat" cmpd="sng" algn="ctr">
                      <a:solidFill>
                        <a:srgbClr val="0066CC"/>
                      </a:solidFill>
                      <a:prstDash val="solid"/>
                      <a:round/>
                      <a:headEnd type="none" w="med" len="med"/>
                      <a:tailEnd type="none" w="med" len="med"/>
                    </a:lnB>
                  </a:tcPr>
                </a:tc>
                <a:tc>
                  <a:txBody>
                    <a:bodyPr/>
                    <a:lstStyle/>
                    <a:p>
                      <a:pPr algn="r" fontAlgn="ctr"/>
                      <a:r>
                        <a:rPr lang="en-GB" sz="1000" b="1" i="0" u="none" strike="noStrike">
                          <a:latin typeface="Arial"/>
                        </a:rPr>
                        <a:t>92</a:t>
                      </a:r>
                    </a:p>
                  </a:txBody>
                  <a:tcPr marL="8135" marR="8135" marT="8135" marB="0" anchor="ctr">
                    <a:lnL>
                      <a:noFill/>
                    </a:lnL>
                    <a:lnR>
                      <a:noFill/>
                    </a:lnR>
                    <a:lnT>
                      <a:noFill/>
                    </a:lnT>
                    <a:lnB w="6350" cap="flat" cmpd="sng" algn="ctr">
                      <a:solidFill>
                        <a:srgbClr val="0066CC"/>
                      </a:solidFill>
                      <a:prstDash val="solid"/>
                      <a:round/>
                      <a:headEnd type="none" w="med" len="med"/>
                      <a:tailEnd type="none" w="med" len="med"/>
                    </a:lnB>
                  </a:tcPr>
                </a:tc>
                <a:tc>
                  <a:txBody>
                    <a:bodyPr/>
                    <a:lstStyle/>
                    <a:p>
                      <a:pPr algn="r" fontAlgn="ctr"/>
                      <a:r>
                        <a:rPr lang="en-GB" sz="1000" b="1" i="0" u="none" strike="noStrike">
                          <a:latin typeface="Arial"/>
                        </a:rPr>
                        <a:t>92</a:t>
                      </a:r>
                    </a:p>
                  </a:txBody>
                  <a:tcPr marL="8135" marR="8135" marT="8135" marB="0" anchor="ctr">
                    <a:lnL>
                      <a:noFill/>
                    </a:lnL>
                    <a:lnR>
                      <a:noFill/>
                    </a:lnR>
                    <a:lnT>
                      <a:noFill/>
                    </a:lnT>
                    <a:lnB w="6350" cap="flat" cmpd="sng" algn="ctr">
                      <a:solidFill>
                        <a:srgbClr val="0066CC"/>
                      </a:solidFill>
                      <a:prstDash val="solid"/>
                      <a:round/>
                      <a:headEnd type="none" w="med" len="med"/>
                      <a:tailEnd type="none" w="med" len="med"/>
                    </a:lnB>
                  </a:tcPr>
                </a:tc>
                <a:tc>
                  <a:txBody>
                    <a:bodyPr/>
                    <a:lstStyle/>
                    <a:p>
                      <a:pPr algn="r" fontAlgn="ctr"/>
                      <a:r>
                        <a:rPr lang="en-GB" sz="1000" b="1" i="0" u="none" strike="noStrike">
                          <a:latin typeface="Arial"/>
                        </a:rPr>
                        <a:t>92</a:t>
                      </a:r>
                    </a:p>
                  </a:txBody>
                  <a:tcPr marL="8135" marR="8135" marT="8135" marB="0" anchor="ctr">
                    <a:lnL>
                      <a:noFill/>
                    </a:lnL>
                    <a:lnR>
                      <a:noFill/>
                    </a:lnR>
                    <a:lnT>
                      <a:noFill/>
                    </a:lnT>
                    <a:lnB w="6350" cap="flat" cmpd="sng" algn="ctr">
                      <a:solidFill>
                        <a:srgbClr val="0066CC"/>
                      </a:solidFill>
                      <a:prstDash val="solid"/>
                      <a:round/>
                      <a:headEnd type="none" w="med" len="med"/>
                      <a:tailEnd type="none" w="med" len="med"/>
                    </a:lnB>
                  </a:tcPr>
                </a:tc>
                <a:tc>
                  <a:txBody>
                    <a:bodyPr/>
                    <a:lstStyle/>
                    <a:p>
                      <a:pPr algn="r" fontAlgn="ctr"/>
                      <a:r>
                        <a:rPr lang="en-GB" sz="1000" b="1" i="0" u="none" strike="noStrike">
                          <a:latin typeface="Arial"/>
                        </a:rPr>
                        <a:t>93</a:t>
                      </a:r>
                    </a:p>
                  </a:txBody>
                  <a:tcPr marL="8135" marR="8135" marT="8135" marB="0" anchor="ctr">
                    <a:lnL>
                      <a:noFill/>
                    </a:lnL>
                    <a:lnR>
                      <a:noFill/>
                    </a:lnR>
                    <a:lnT>
                      <a:noFill/>
                    </a:lnT>
                    <a:lnB w="6350" cap="flat" cmpd="sng" algn="ctr">
                      <a:solidFill>
                        <a:srgbClr val="0066CC"/>
                      </a:solidFill>
                      <a:prstDash val="solid"/>
                      <a:round/>
                      <a:headEnd type="none" w="med" len="med"/>
                      <a:tailEnd type="none" w="med" len="med"/>
                    </a:lnB>
                  </a:tcPr>
                </a:tc>
              </a:tr>
              <a:tr h="266088">
                <a:tc>
                  <a:txBody>
                    <a:bodyPr/>
                    <a:lstStyle/>
                    <a:p>
                      <a:pPr algn="l" fontAlgn="ctr"/>
                      <a:r>
                        <a:rPr lang="en-GB" sz="1000" b="1" i="0" u="none" strike="noStrike">
                          <a:latin typeface="Arial"/>
                        </a:rPr>
                        <a:t>England</a:t>
                      </a:r>
                    </a:p>
                  </a:txBody>
                  <a:tcPr marL="8135" marR="8135" marT="8135" marB="0" anchor="ctr">
                    <a:lnL>
                      <a:noFill/>
                    </a:lnL>
                    <a:lnR>
                      <a:noFill/>
                    </a:lnR>
                    <a:lnT w="6350" cap="flat" cmpd="sng" algn="ctr">
                      <a:solidFill>
                        <a:srgbClr val="0066CC"/>
                      </a:solidFill>
                      <a:prstDash val="solid"/>
                      <a:round/>
                      <a:headEnd type="none" w="med" len="med"/>
                      <a:tailEnd type="none" w="med" len="med"/>
                    </a:lnT>
                    <a:lnB>
                      <a:noFill/>
                    </a:lnB>
                  </a:tcPr>
                </a:tc>
                <a:tc>
                  <a:txBody>
                    <a:bodyPr/>
                    <a:lstStyle/>
                    <a:p>
                      <a:pPr algn="r" fontAlgn="ctr"/>
                      <a:r>
                        <a:rPr lang="en-GB" sz="1000" b="1" i="0" u="none" strike="noStrike">
                          <a:latin typeface="Arial"/>
                        </a:rPr>
                        <a:t>97</a:t>
                      </a:r>
                    </a:p>
                  </a:txBody>
                  <a:tcPr marL="8135" marR="8135" marT="8135" marB="0" anchor="ctr">
                    <a:lnL>
                      <a:noFill/>
                    </a:lnL>
                    <a:lnR>
                      <a:noFill/>
                    </a:lnR>
                    <a:lnT w="6350" cap="flat" cmpd="sng" algn="ctr">
                      <a:solidFill>
                        <a:srgbClr val="0066CC"/>
                      </a:solidFill>
                      <a:prstDash val="solid"/>
                      <a:round/>
                      <a:headEnd type="none" w="med" len="med"/>
                      <a:tailEnd type="none" w="med" len="med"/>
                    </a:lnT>
                    <a:lnB>
                      <a:noFill/>
                    </a:lnB>
                  </a:tcPr>
                </a:tc>
                <a:tc>
                  <a:txBody>
                    <a:bodyPr/>
                    <a:lstStyle/>
                    <a:p>
                      <a:pPr algn="r" fontAlgn="ctr"/>
                      <a:r>
                        <a:rPr lang="en-GB" sz="1000" b="1" i="0" u="none" strike="noStrike">
                          <a:latin typeface="Arial"/>
                        </a:rPr>
                        <a:t>97</a:t>
                      </a:r>
                    </a:p>
                  </a:txBody>
                  <a:tcPr marL="8135" marR="8135" marT="8135" marB="0" anchor="ctr">
                    <a:lnL>
                      <a:noFill/>
                    </a:lnL>
                    <a:lnR>
                      <a:noFill/>
                    </a:lnR>
                    <a:lnT w="6350" cap="flat" cmpd="sng" algn="ctr">
                      <a:solidFill>
                        <a:srgbClr val="0066CC"/>
                      </a:solidFill>
                      <a:prstDash val="solid"/>
                      <a:round/>
                      <a:headEnd type="none" w="med" len="med"/>
                      <a:tailEnd type="none" w="med" len="med"/>
                    </a:lnT>
                    <a:lnB>
                      <a:noFill/>
                    </a:lnB>
                  </a:tcPr>
                </a:tc>
                <a:tc>
                  <a:txBody>
                    <a:bodyPr/>
                    <a:lstStyle/>
                    <a:p>
                      <a:pPr algn="r" fontAlgn="ctr"/>
                      <a:r>
                        <a:rPr lang="en-GB" sz="1000" b="1" i="0" u="none" strike="noStrike">
                          <a:latin typeface="Arial"/>
                        </a:rPr>
                        <a:t>97</a:t>
                      </a:r>
                    </a:p>
                  </a:txBody>
                  <a:tcPr marL="8135" marR="8135" marT="8135" marB="0" anchor="ctr">
                    <a:lnL>
                      <a:noFill/>
                    </a:lnL>
                    <a:lnR>
                      <a:noFill/>
                    </a:lnR>
                    <a:lnT w="6350" cap="flat" cmpd="sng" algn="ctr">
                      <a:solidFill>
                        <a:srgbClr val="0066CC"/>
                      </a:solidFill>
                      <a:prstDash val="solid"/>
                      <a:round/>
                      <a:headEnd type="none" w="med" len="med"/>
                      <a:tailEnd type="none" w="med" len="med"/>
                    </a:lnT>
                    <a:lnB>
                      <a:noFill/>
                    </a:lnB>
                  </a:tcPr>
                </a:tc>
                <a:tc>
                  <a:txBody>
                    <a:bodyPr/>
                    <a:lstStyle/>
                    <a:p>
                      <a:pPr algn="r" fontAlgn="ctr"/>
                      <a:r>
                        <a:rPr lang="en-GB" sz="1000" b="1" i="0" u="none" strike="noStrike">
                          <a:latin typeface="Arial"/>
                        </a:rPr>
                        <a:t>97</a:t>
                      </a:r>
                    </a:p>
                  </a:txBody>
                  <a:tcPr marL="8135" marR="8135" marT="8135" marB="0" anchor="ctr">
                    <a:lnL>
                      <a:noFill/>
                    </a:lnL>
                    <a:lnR>
                      <a:noFill/>
                    </a:lnR>
                    <a:lnT w="6350" cap="flat" cmpd="sng" algn="ctr">
                      <a:solidFill>
                        <a:srgbClr val="0066CC"/>
                      </a:solidFill>
                      <a:prstDash val="solid"/>
                      <a:round/>
                      <a:headEnd type="none" w="med" len="med"/>
                      <a:tailEnd type="none" w="med" len="med"/>
                    </a:lnT>
                    <a:lnB>
                      <a:noFill/>
                    </a:lnB>
                  </a:tcPr>
                </a:tc>
                <a:tc>
                  <a:txBody>
                    <a:bodyPr/>
                    <a:lstStyle/>
                    <a:p>
                      <a:pPr algn="r" fontAlgn="ctr"/>
                      <a:r>
                        <a:rPr lang="en-GB" sz="1000" b="1" i="0" u="none" strike="noStrike">
                          <a:latin typeface="Arial"/>
                        </a:rPr>
                        <a:t>97</a:t>
                      </a:r>
                    </a:p>
                  </a:txBody>
                  <a:tcPr marL="8135" marR="8135" marT="8135" marB="0" anchor="ctr">
                    <a:lnL>
                      <a:noFill/>
                    </a:lnL>
                    <a:lnR>
                      <a:noFill/>
                    </a:lnR>
                    <a:lnT w="6350" cap="flat" cmpd="sng" algn="ctr">
                      <a:solidFill>
                        <a:srgbClr val="0066CC"/>
                      </a:solidFill>
                      <a:prstDash val="solid"/>
                      <a:round/>
                      <a:headEnd type="none" w="med" len="med"/>
                      <a:tailEnd type="none" w="med" len="med"/>
                    </a:lnT>
                    <a:lnB>
                      <a:noFill/>
                    </a:lnB>
                  </a:tcPr>
                </a:tc>
              </a:tr>
              <a:tr h="266088">
                <a:tc>
                  <a:txBody>
                    <a:bodyPr/>
                    <a:lstStyle/>
                    <a:p>
                      <a:pPr algn="l" fontAlgn="ctr"/>
                      <a:r>
                        <a:rPr lang="en-GB" sz="1000" b="1" i="0" u="none" strike="noStrike">
                          <a:latin typeface="Arial"/>
                        </a:rPr>
                        <a:t>Scotland</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118</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115</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114</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114</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115</a:t>
                      </a:r>
                    </a:p>
                  </a:txBody>
                  <a:tcPr marL="8135" marR="8135" marT="8135" marB="0" anchor="ctr">
                    <a:lnL>
                      <a:noFill/>
                    </a:lnL>
                    <a:lnR>
                      <a:noFill/>
                    </a:lnR>
                    <a:lnT>
                      <a:noFill/>
                    </a:lnT>
                    <a:lnB>
                      <a:noFill/>
                    </a:lnB>
                  </a:tcPr>
                </a:tc>
              </a:tr>
              <a:tr h="266088">
                <a:tc>
                  <a:txBody>
                    <a:bodyPr/>
                    <a:lstStyle/>
                    <a:p>
                      <a:pPr algn="l" fontAlgn="ctr"/>
                      <a:r>
                        <a:rPr lang="en-GB" sz="1000" b="1" i="0" u="none" strike="noStrike">
                          <a:latin typeface="Arial"/>
                        </a:rPr>
                        <a:t>Wales</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111</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110</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109</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111</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111</a:t>
                      </a:r>
                    </a:p>
                  </a:txBody>
                  <a:tcPr marL="8135" marR="8135" marT="8135" marB="0" anchor="ctr">
                    <a:lnL>
                      <a:noFill/>
                    </a:lnL>
                    <a:lnR>
                      <a:noFill/>
                    </a:lnR>
                    <a:lnT>
                      <a:noFill/>
                    </a:lnT>
                    <a:lnB>
                      <a:noFill/>
                    </a:lnB>
                  </a:tcPr>
                </a:tc>
              </a:tr>
              <a:tr h="266088">
                <a:tc>
                  <a:txBody>
                    <a:bodyPr/>
                    <a:lstStyle/>
                    <a:p>
                      <a:pPr algn="l" fontAlgn="ctr"/>
                      <a:r>
                        <a:rPr lang="en-GB" sz="1000" b="1" i="0" u="none" strike="noStrike" dirty="0">
                          <a:latin typeface="Arial"/>
                        </a:rPr>
                        <a:t>Northern Ireland</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125</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123</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120</a:t>
                      </a:r>
                    </a:p>
                  </a:txBody>
                  <a:tcPr marL="8135" marR="8135" marT="8135" marB="0" anchor="ctr">
                    <a:lnL>
                      <a:noFill/>
                    </a:lnL>
                    <a:lnR>
                      <a:noFill/>
                    </a:lnR>
                    <a:lnT>
                      <a:noFill/>
                    </a:lnT>
                    <a:lnB>
                      <a:noFill/>
                    </a:lnB>
                  </a:tcPr>
                </a:tc>
                <a:tc>
                  <a:txBody>
                    <a:bodyPr/>
                    <a:lstStyle/>
                    <a:p>
                      <a:pPr algn="r" fontAlgn="ctr"/>
                      <a:r>
                        <a:rPr lang="en-GB" sz="1000" b="1" i="0" u="none" strike="noStrike">
                          <a:latin typeface="Arial"/>
                        </a:rPr>
                        <a:t>120</a:t>
                      </a:r>
                    </a:p>
                  </a:txBody>
                  <a:tcPr marL="8135" marR="8135" marT="8135" marB="0" anchor="ctr">
                    <a:lnL>
                      <a:noFill/>
                    </a:lnL>
                    <a:lnR>
                      <a:noFill/>
                    </a:lnR>
                    <a:lnT>
                      <a:noFill/>
                    </a:lnT>
                    <a:lnB>
                      <a:noFill/>
                    </a:lnB>
                  </a:tcPr>
                </a:tc>
                <a:tc>
                  <a:txBody>
                    <a:bodyPr/>
                    <a:lstStyle/>
                    <a:p>
                      <a:pPr algn="r" fontAlgn="ctr"/>
                      <a:r>
                        <a:rPr lang="en-GB" sz="1000" b="1" i="0" u="none" strike="noStrike" dirty="0">
                          <a:latin typeface="Arial"/>
                        </a:rPr>
                        <a:t>121</a:t>
                      </a:r>
                    </a:p>
                  </a:txBody>
                  <a:tcPr marL="8135" marR="8135" marT="8135"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p>
            <a:r>
              <a:rPr lang="en-US" smtClean="0"/>
              <a:t>If Scotland Votes NO, 28 January 2014 </a:t>
            </a:r>
            <a:endParaRPr lang="en-GB" smtClean="0"/>
          </a:p>
        </p:txBody>
      </p:sp>
      <p:sp>
        <p:nvSpPr>
          <p:cNvPr id="15363" name="Rectangle 2"/>
          <p:cNvSpPr>
            <a:spLocks noGrp="1" noChangeArrowheads="1"/>
          </p:cNvSpPr>
          <p:nvPr>
            <p:ph type="ctrTitle"/>
          </p:nvPr>
        </p:nvSpPr>
        <p:spPr>
          <a:xfrm>
            <a:off x="250825" y="115888"/>
            <a:ext cx="8642350" cy="720725"/>
          </a:xfrm>
        </p:spPr>
        <p:txBody>
          <a:bodyPr/>
          <a:lstStyle/>
          <a:p>
            <a:pPr eaLnBrk="1" hangingPunct="1"/>
            <a:r>
              <a:rPr lang="en-GB" sz="1600" b="1" dirty="0" smtClean="0"/>
              <a:t>UK identifiable expenditure on services by function, country and region, per head indexed, 2011-12</a:t>
            </a:r>
            <a:endParaRPr lang="en-GB" sz="1600" dirty="0" smtClean="0"/>
          </a:p>
        </p:txBody>
      </p:sp>
      <p:sp>
        <p:nvSpPr>
          <p:cNvPr id="15364" name="Text Box 3"/>
          <p:cNvSpPr txBox="1">
            <a:spLocks noChangeArrowheads="1"/>
          </p:cNvSpPr>
          <p:nvPr/>
        </p:nvSpPr>
        <p:spPr bwMode="auto">
          <a:xfrm>
            <a:off x="395536" y="6021288"/>
            <a:ext cx="8001000" cy="246062"/>
          </a:xfrm>
          <a:prstGeom prst="rect">
            <a:avLst/>
          </a:prstGeom>
          <a:noFill/>
          <a:ln w="9525">
            <a:noFill/>
            <a:miter lim="800000"/>
            <a:headEnd/>
            <a:tailEnd/>
          </a:ln>
        </p:spPr>
        <p:txBody>
          <a:bodyPr>
            <a:spAutoFit/>
          </a:bodyPr>
          <a:lstStyle/>
          <a:p>
            <a:pPr>
              <a:spcBef>
                <a:spcPct val="50000"/>
              </a:spcBef>
            </a:pPr>
            <a:r>
              <a:rPr lang="en-GB" sz="1000" dirty="0"/>
              <a:t>Source: Public Expenditure Statistical Analyses 2013, Tables 9.15 and 9.16.</a:t>
            </a:r>
          </a:p>
        </p:txBody>
      </p:sp>
      <p:sp>
        <p:nvSpPr>
          <p:cNvPr id="15365" name="Rectangle 4"/>
          <p:cNvSpPr>
            <a:spLocks noChangeArrowheads="1"/>
          </p:cNvSpPr>
          <p:nvPr/>
        </p:nvSpPr>
        <p:spPr bwMode="auto">
          <a:xfrm>
            <a:off x="395536" y="5373216"/>
            <a:ext cx="8139112" cy="1138773"/>
          </a:xfrm>
          <a:prstGeom prst="rect">
            <a:avLst/>
          </a:prstGeom>
          <a:noFill/>
          <a:ln w="9525">
            <a:noFill/>
            <a:miter lim="800000"/>
            <a:headEnd/>
            <a:tailEnd/>
          </a:ln>
        </p:spPr>
        <p:txBody>
          <a:bodyPr>
            <a:spAutoFit/>
          </a:bodyPr>
          <a:lstStyle/>
          <a:p>
            <a:r>
              <a:rPr lang="en-GB" sz="1000" b="1" dirty="0" smtClean="0">
                <a:solidFill>
                  <a:schemeClr val="tx2"/>
                </a:solidFill>
              </a:rPr>
              <a:t>Notes</a:t>
            </a:r>
            <a:r>
              <a:rPr lang="en-GB" sz="1000" b="1" dirty="0">
                <a:solidFill>
                  <a:schemeClr val="tx2"/>
                </a:solidFill>
              </a:rPr>
              <a:t>: (1) Distribution among English regions has nothing to do with the Barnett formula but flows from distribution formulae </a:t>
            </a:r>
            <a:r>
              <a:rPr lang="en-GB" sz="1000" b="1" dirty="0" smtClean="0">
                <a:solidFill>
                  <a:schemeClr val="tx2"/>
                </a:solidFill>
              </a:rPr>
              <a:t>used </a:t>
            </a:r>
            <a:r>
              <a:rPr lang="en-GB" sz="1000" b="1" dirty="0">
                <a:solidFill>
                  <a:schemeClr val="tx2"/>
                </a:solidFill>
              </a:rPr>
              <a:t>within England.</a:t>
            </a:r>
          </a:p>
          <a:p>
            <a:r>
              <a:rPr lang="en-GB" sz="1000" b="1" dirty="0">
                <a:solidFill>
                  <a:schemeClr val="tx2"/>
                </a:solidFill>
              </a:rPr>
              <a:t>(2) Indexes in this Table should be interpreted with care because (a) high indexes may result from only small proportions of expenditure being treated as Identifiable, and (b) functional spends differ massively in size</a:t>
            </a:r>
            <a:r>
              <a:rPr lang="en-GB" sz="1000" b="1" dirty="0" smtClean="0">
                <a:solidFill>
                  <a:schemeClr val="tx2"/>
                </a:solidFill>
              </a:rPr>
              <a:t>.</a:t>
            </a:r>
            <a:endParaRPr lang="en-GB" sz="1000" b="1" dirty="0">
              <a:solidFill>
                <a:schemeClr val="tx2"/>
              </a:solidFill>
            </a:endParaRPr>
          </a:p>
          <a:p>
            <a:endParaRPr lang="en-GB" sz="1400" b="1" dirty="0">
              <a:solidFill>
                <a:schemeClr val="tx2"/>
              </a:solidFill>
            </a:endParaRPr>
          </a:p>
          <a:p>
            <a:endParaRPr lang="en-GB" sz="1400" dirty="0">
              <a:solidFill>
                <a:schemeClr val="tx2"/>
              </a:solidFill>
            </a:endParaRPr>
          </a:p>
        </p:txBody>
      </p:sp>
      <p:graphicFrame>
        <p:nvGraphicFramePr>
          <p:cNvPr id="8" name="Table 7"/>
          <p:cNvGraphicFramePr>
            <a:graphicFrameLocks noGrp="1"/>
          </p:cNvGraphicFramePr>
          <p:nvPr/>
        </p:nvGraphicFramePr>
        <p:xfrm>
          <a:off x="395536" y="764704"/>
          <a:ext cx="7704856" cy="4631457"/>
        </p:xfrm>
        <a:graphic>
          <a:graphicData uri="http://schemas.openxmlformats.org/drawingml/2006/table">
            <a:tbl>
              <a:tblPr/>
              <a:tblGrid>
                <a:gridCol w="2232247"/>
                <a:gridCol w="352000"/>
                <a:gridCol w="397344"/>
                <a:gridCol w="474793"/>
                <a:gridCol w="432048"/>
                <a:gridCol w="432048"/>
                <a:gridCol w="576064"/>
                <a:gridCol w="437066"/>
                <a:gridCol w="512702"/>
                <a:gridCol w="422980"/>
                <a:gridCol w="435796"/>
                <a:gridCol w="435796"/>
                <a:gridCol w="461432"/>
                <a:gridCol w="102540"/>
              </a:tblGrid>
              <a:tr h="527444">
                <a:tc>
                  <a:txBody>
                    <a:bodyPr/>
                    <a:lstStyle/>
                    <a:p>
                      <a:pPr algn="l" fontAlgn="ctr"/>
                      <a:r>
                        <a:rPr lang="en-GB" sz="1000" b="1" i="0" u="none" strike="noStrike" dirty="0">
                          <a:solidFill>
                            <a:srgbClr val="000000"/>
                          </a:solidFill>
                          <a:latin typeface="Arial"/>
                        </a:rPr>
                        <a:t> </a:t>
                      </a:r>
                    </a:p>
                  </a:txBody>
                  <a:tcPr marL="7684" marR="7684" marT="7684" marB="7200" anchor="ctr">
                    <a:lnL>
                      <a:noFill/>
                    </a:lnL>
                    <a:lnR>
                      <a:noFill/>
                    </a:lnR>
                    <a:lnT>
                      <a:noFill/>
                    </a:lnT>
                    <a:lnB>
                      <a:noFill/>
                    </a:lnB>
                    <a:solidFill>
                      <a:srgbClr val="CCCCFF"/>
                    </a:solidFill>
                  </a:tcPr>
                </a:tc>
                <a:tc rowSpan="2">
                  <a:txBody>
                    <a:bodyPr/>
                    <a:lstStyle/>
                    <a:p>
                      <a:pPr algn="l" fontAlgn="b"/>
                      <a:r>
                        <a:rPr lang="en-GB" sz="1000" b="1" i="0" u="none" strike="noStrike" dirty="0">
                          <a:solidFill>
                            <a:srgbClr val="000000"/>
                          </a:solidFill>
                          <a:latin typeface="Arial"/>
                        </a:rPr>
                        <a:t>1. General public services</a:t>
                      </a:r>
                    </a:p>
                  </a:txBody>
                  <a:tcPr marL="7684" marR="7684" marT="7684" marB="7200" vert="vert270" anchor="b">
                    <a:lnL>
                      <a:noFill/>
                    </a:lnL>
                    <a:lnR>
                      <a:noFill/>
                    </a:lnR>
                    <a:lnT>
                      <a:noFill/>
                    </a:lnT>
                    <a:lnB>
                      <a:noFill/>
                    </a:lnB>
                    <a:solidFill>
                      <a:srgbClr val="CCCCFF"/>
                    </a:solidFill>
                  </a:tcPr>
                </a:tc>
                <a:tc rowSpan="2">
                  <a:txBody>
                    <a:bodyPr/>
                    <a:lstStyle/>
                    <a:p>
                      <a:pPr algn="l" fontAlgn="b"/>
                      <a:r>
                        <a:rPr lang="en-GB" sz="1000" b="1" i="0" u="none" strike="noStrike" dirty="0">
                          <a:solidFill>
                            <a:srgbClr val="000000"/>
                          </a:solidFill>
                          <a:latin typeface="Arial"/>
                        </a:rPr>
                        <a:t>2. Defence</a:t>
                      </a:r>
                    </a:p>
                  </a:txBody>
                  <a:tcPr marL="7684" marR="7684" marT="7684" marB="7200" vert="vert270" anchor="b">
                    <a:lnL>
                      <a:noFill/>
                    </a:lnL>
                    <a:lnR>
                      <a:noFill/>
                    </a:lnR>
                    <a:lnT>
                      <a:noFill/>
                    </a:lnT>
                    <a:lnB>
                      <a:noFill/>
                    </a:lnB>
                    <a:solidFill>
                      <a:srgbClr val="CCCCFF"/>
                    </a:solidFill>
                  </a:tcPr>
                </a:tc>
                <a:tc rowSpan="2">
                  <a:txBody>
                    <a:bodyPr/>
                    <a:lstStyle/>
                    <a:p>
                      <a:pPr algn="l" fontAlgn="b"/>
                      <a:r>
                        <a:rPr lang="en-GB" sz="1000" b="1" i="0" u="none" strike="noStrike" dirty="0">
                          <a:solidFill>
                            <a:srgbClr val="000000"/>
                          </a:solidFill>
                          <a:latin typeface="Arial"/>
                        </a:rPr>
                        <a:t>3. Public order and safety</a:t>
                      </a:r>
                    </a:p>
                  </a:txBody>
                  <a:tcPr marL="7684" marR="7684" marT="7684" marB="7200" vert="vert270" anchor="b">
                    <a:lnL>
                      <a:noFill/>
                    </a:lnL>
                    <a:lnR>
                      <a:noFill/>
                    </a:lnR>
                    <a:lnT>
                      <a:noFill/>
                    </a:lnT>
                    <a:lnB>
                      <a:noFill/>
                    </a:lnB>
                    <a:solidFill>
                      <a:srgbClr val="CCCCFF"/>
                    </a:solidFill>
                  </a:tcPr>
                </a:tc>
                <a:tc rowSpan="2">
                  <a:txBody>
                    <a:bodyPr/>
                    <a:lstStyle/>
                    <a:p>
                      <a:pPr algn="l" fontAlgn="b"/>
                      <a:r>
                        <a:rPr lang="en-GB" sz="1000" b="1" i="0" u="none" strike="noStrike" dirty="0">
                          <a:solidFill>
                            <a:srgbClr val="000000"/>
                          </a:solidFill>
                          <a:latin typeface="Arial"/>
                        </a:rPr>
                        <a:t>4. Economic affairs</a:t>
                      </a:r>
                    </a:p>
                  </a:txBody>
                  <a:tcPr marL="7684" marR="7684" marT="7684" marB="7200" vert="vert270" anchor="b">
                    <a:lnL>
                      <a:noFill/>
                    </a:lnL>
                    <a:lnR>
                      <a:noFill/>
                    </a:lnR>
                    <a:lnT>
                      <a:noFill/>
                    </a:lnT>
                    <a:lnB>
                      <a:noFill/>
                    </a:lnB>
                    <a:solidFill>
                      <a:srgbClr val="CCCCFF"/>
                    </a:solidFill>
                  </a:tcPr>
                </a:tc>
                <a:tc rowSpan="2">
                  <a:txBody>
                    <a:bodyPr/>
                    <a:lstStyle/>
                    <a:p>
                      <a:pPr algn="l" fontAlgn="b"/>
                      <a:r>
                        <a:rPr lang="en-GB" sz="1000" b="1" i="0" u="none" strike="noStrike" dirty="0">
                          <a:solidFill>
                            <a:srgbClr val="000000"/>
                          </a:solidFill>
                          <a:latin typeface="Arial"/>
                        </a:rPr>
                        <a:t>5. Environment protection</a:t>
                      </a:r>
                    </a:p>
                  </a:txBody>
                  <a:tcPr marL="7684" marR="7684" marT="7684" marB="7200" vert="vert270" anchor="b">
                    <a:lnL>
                      <a:noFill/>
                    </a:lnL>
                    <a:lnR>
                      <a:noFill/>
                    </a:lnR>
                    <a:lnT>
                      <a:noFill/>
                    </a:lnT>
                    <a:lnB>
                      <a:noFill/>
                    </a:lnB>
                    <a:solidFill>
                      <a:srgbClr val="CCCCFF"/>
                    </a:solidFill>
                  </a:tcPr>
                </a:tc>
                <a:tc rowSpan="2">
                  <a:txBody>
                    <a:bodyPr/>
                    <a:lstStyle/>
                    <a:p>
                      <a:pPr algn="l" fontAlgn="b"/>
                      <a:r>
                        <a:rPr lang="en-GB" sz="1000" b="1" i="0" u="none" strike="noStrike" dirty="0">
                          <a:solidFill>
                            <a:srgbClr val="000000"/>
                          </a:solidFill>
                          <a:latin typeface="Arial"/>
                        </a:rPr>
                        <a:t>6. Housing and community amenities</a:t>
                      </a:r>
                    </a:p>
                  </a:txBody>
                  <a:tcPr marL="7684" marR="7684" marT="7684" marB="7200" vert="vert270" anchor="b">
                    <a:lnL>
                      <a:noFill/>
                    </a:lnL>
                    <a:lnR>
                      <a:noFill/>
                    </a:lnR>
                    <a:lnT>
                      <a:noFill/>
                    </a:lnT>
                    <a:lnB>
                      <a:noFill/>
                    </a:lnB>
                    <a:solidFill>
                      <a:srgbClr val="CCCCFF"/>
                    </a:solidFill>
                  </a:tcPr>
                </a:tc>
                <a:tc rowSpan="2">
                  <a:txBody>
                    <a:bodyPr/>
                    <a:lstStyle/>
                    <a:p>
                      <a:pPr algn="l" fontAlgn="b"/>
                      <a:r>
                        <a:rPr lang="en-GB" sz="1000" b="1" i="0" u="none" strike="noStrike" dirty="0">
                          <a:solidFill>
                            <a:srgbClr val="000000"/>
                          </a:solidFill>
                          <a:latin typeface="Arial"/>
                        </a:rPr>
                        <a:t>7. Health</a:t>
                      </a:r>
                    </a:p>
                  </a:txBody>
                  <a:tcPr marL="7684" marR="7684" marT="7684" marB="7200" vert="vert270" anchor="b">
                    <a:lnL>
                      <a:noFill/>
                    </a:lnL>
                    <a:lnR>
                      <a:noFill/>
                    </a:lnR>
                    <a:lnT>
                      <a:noFill/>
                    </a:lnT>
                    <a:lnB>
                      <a:noFill/>
                    </a:lnB>
                    <a:solidFill>
                      <a:srgbClr val="CCCCFF"/>
                    </a:solidFill>
                  </a:tcPr>
                </a:tc>
                <a:tc rowSpan="2">
                  <a:txBody>
                    <a:bodyPr/>
                    <a:lstStyle/>
                    <a:p>
                      <a:pPr algn="l" fontAlgn="b"/>
                      <a:r>
                        <a:rPr lang="en-GB" sz="1000" b="1" i="0" u="none" strike="noStrike" dirty="0">
                          <a:solidFill>
                            <a:srgbClr val="000000"/>
                          </a:solidFill>
                          <a:latin typeface="Arial"/>
                        </a:rPr>
                        <a:t>8. Recreation, culture and religion</a:t>
                      </a:r>
                    </a:p>
                  </a:txBody>
                  <a:tcPr marL="7684" marR="7684" marT="7684" marB="7200" vert="vert270" anchor="b">
                    <a:lnL>
                      <a:noFill/>
                    </a:lnL>
                    <a:lnR>
                      <a:noFill/>
                    </a:lnR>
                    <a:lnT>
                      <a:noFill/>
                    </a:lnT>
                    <a:lnB>
                      <a:noFill/>
                    </a:lnB>
                    <a:solidFill>
                      <a:srgbClr val="CCCCFF"/>
                    </a:solidFill>
                  </a:tcPr>
                </a:tc>
                <a:tc rowSpan="2">
                  <a:txBody>
                    <a:bodyPr/>
                    <a:lstStyle/>
                    <a:p>
                      <a:pPr algn="l" fontAlgn="b"/>
                      <a:r>
                        <a:rPr lang="en-GB" sz="1000" b="1" i="0" u="none" strike="noStrike" dirty="0">
                          <a:solidFill>
                            <a:srgbClr val="000000"/>
                          </a:solidFill>
                          <a:latin typeface="Arial"/>
                        </a:rPr>
                        <a:t>9. Education</a:t>
                      </a:r>
                    </a:p>
                  </a:txBody>
                  <a:tcPr marL="7684" marR="7684" marT="7684" marB="7200" vert="vert270" anchor="b">
                    <a:lnL>
                      <a:noFill/>
                    </a:lnL>
                    <a:lnR>
                      <a:noFill/>
                    </a:lnR>
                    <a:lnT>
                      <a:noFill/>
                    </a:lnT>
                    <a:lnB>
                      <a:noFill/>
                    </a:lnB>
                    <a:solidFill>
                      <a:srgbClr val="CCCCFF"/>
                    </a:solidFill>
                  </a:tcPr>
                </a:tc>
                <a:tc rowSpan="2">
                  <a:txBody>
                    <a:bodyPr/>
                    <a:lstStyle/>
                    <a:p>
                      <a:pPr algn="l" fontAlgn="b"/>
                      <a:r>
                        <a:rPr lang="en-GB" sz="1000" b="1" i="0" u="none" strike="noStrike" dirty="0">
                          <a:solidFill>
                            <a:srgbClr val="000000"/>
                          </a:solidFill>
                          <a:latin typeface="Arial"/>
                        </a:rPr>
                        <a:t>10. Social protection</a:t>
                      </a:r>
                    </a:p>
                  </a:txBody>
                  <a:tcPr marL="7684" marR="7684" marT="7684" marB="7200" vert="vert270" anchor="b">
                    <a:lnL>
                      <a:noFill/>
                    </a:lnL>
                    <a:lnR w="12700" cap="flat" cmpd="sng" algn="ctr">
                      <a:solidFill>
                        <a:srgbClr val="0066CC"/>
                      </a:solidFill>
                      <a:prstDash val="solid"/>
                      <a:round/>
                      <a:headEnd type="none" w="med" len="med"/>
                      <a:tailEnd type="none" w="med" len="med"/>
                    </a:lnR>
                    <a:lnT>
                      <a:noFill/>
                    </a:lnT>
                    <a:lnB>
                      <a:noFill/>
                    </a:lnB>
                    <a:solidFill>
                      <a:srgbClr val="CCCCFF"/>
                    </a:solidFill>
                  </a:tcPr>
                </a:tc>
                <a:tc rowSpan="2" gridSpan="3">
                  <a:txBody>
                    <a:bodyPr/>
                    <a:lstStyle/>
                    <a:p>
                      <a:pPr algn="ctr" fontAlgn="ctr"/>
                      <a:r>
                        <a:rPr lang="en-GB" sz="1000" b="1" i="0" u="none" strike="noStrike">
                          <a:solidFill>
                            <a:srgbClr val="000000"/>
                          </a:solidFill>
                          <a:latin typeface="Arial"/>
                        </a:rPr>
                        <a:t>Total Expenditure on Services</a:t>
                      </a:r>
                    </a:p>
                  </a:txBody>
                  <a:tcPr marL="7684" marR="7684" marT="7684" marB="0" anchor="ctr">
                    <a:lnL w="12700" cap="flat" cmpd="sng" algn="ctr">
                      <a:solidFill>
                        <a:srgbClr val="0066CC"/>
                      </a:solidFill>
                      <a:prstDash val="solid"/>
                      <a:round/>
                      <a:headEnd type="none" w="med" len="med"/>
                      <a:tailEnd type="none" w="med" len="med"/>
                    </a:lnL>
                    <a:lnR>
                      <a:noFill/>
                    </a:lnR>
                    <a:lnT>
                      <a:noFill/>
                    </a:lnT>
                    <a:lnB>
                      <a:noFill/>
                    </a:lnB>
                    <a:solidFill>
                      <a:srgbClr val="CCCCFF"/>
                    </a:solidFill>
                  </a:tcPr>
                </a:tc>
                <a:tc rowSpan="2" hMerge="1">
                  <a:txBody>
                    <a:bodyPr/>
                    <a:lstStyle/>
                    <a:p>
                      <a:endParaRPr lang="en-GB"/>
                    </a:p>
                  </a:txBody>
                  <a:tcPr/>
                </a:tc>
                <a:tc rowSpan="2" hMerge="1">
                  <a:txBody>
                    <a:bodyPr/>
                    <a:lstStyle/>
                    <a:p>
                      <a:endParaRPr lang="en-GB"/>
                    </a:p>
                  </a:txBody>
                  <a:tcPr/>
                </a:tc>
              </a:tr>
              <a:tr h="552676">
                <a:tc>
                  <a:txBody>
                    <a:bodyPr/>
                    <a:lstStyle/>
                    <a:p>
                      <a:pPr algn="l" fontAlgn="ctr"/>
                      <a:r>
                        <a:rPr lang="en-GB" sz="1000" b="1" i="0" u="none" strike="noStrike" dirty="0">
                          <a:solidFill>
                            <a:srgbClr val="000000"/>
                          </a:solidFill>
                          <a:latin typeface="Arial"/>
                        </a:rPr>
                        <a:t> </a:t>
                      </a:r>
                    </a:p>
                  </a:txBody>
                  <a:tcPr marL="7684" marR="7684" marT="7684" marB="7200" anchor="ctr">
                    <a:lnL>
                      <a:noFill/>
                    </a:lnL>
                    <a:lnR>
                      <a:noFill/>
                    </a:lnR>
                    <a:lnT>
                      <a:noFill/>
                    </a:lnT>
                    <a:lnB>
                      <a:noFill/>
                    </a:lnB>
                    <a:solidFill>
                      <a:srgbClr val="CCCCFF"/>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tr>
              <a:tr h="193672">
                <a:tc>
                  <a:txBody>
                    <a:bodyPr/>
                    <a:lstStyle/>
                    <a:p>
                      <a:pPr algn="l" fontAlgn="ctr"/>
                      <a:r>
                        <a:rPr lang="en-GB" sz="1000" b="1" i="0" u="none" strike="noStrike" dirty="0">
                          <a:solidFill>
                            <a:srgbClr val="000000"/>
                          </a:solidFill>
                          <a:latin typeface="Arial"/>
                        </a:rPr>
                        <a:t> </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dirty="0">
                          <a:solidFill>
                            <a:srgbClr val="000000"/>
                          </a:solidFill>
                          <a:latin typeface="Arial"/>
                        </a:rPr>
                        <a:t> </a:t>
                      </a:r>
                    </a:p>
                  </a:txBody>
                  <a:tcPr marL="7684" marR="7684" marT="7684" marB="0" vert="vert270" anchor="ctr">
                    <a:lnL>
                      <a:noFill/>
                    </a:lnL>
                    <a:lnR>
                      <a:noFill/>
                    </a:lnR>
                    <a:lnT>
                      <a:noFill/>
                    </a:lnT>
                    <a:lnB>
                      <a:noFill/>
                    </a:lnB>
                    <a:solidFill>
                      <a:srgbClr val="FFFFFF"/>
                    </a:solidFill>
                  </a:tcPr>
                </a:tc>
                <a:tc>
                  <a:txBody>
                    <a:bodyPr/>
                    <a:lstStyle/>
                    <a:p>
                      <a:pPr algn="r" fontAlgn="ctr"/>
                      <a:r>
                        <a:rPr lang="en-GB" sz="1000" b="1" i="0" u="none" strike="noStrike" dirty="0">
                          <a:solidFill>
                            <a:srgbClr val="000000"/>
                          </a:solidFill>
                          <a:latin typeface="Arial"/>
                        </a:rPr>
                        <a:t> </a:t>
                      </a:r>
                    </a:p>
                  </a:txBody>
                  <a:tcPr marL="7684" marR="7684" marT="7684" marB="0" vert="vert270" anchor="ctr">
                    <a:lnL>
                      <a:noFill/>
                    </a:lnL>
                    <a:lnR>
                      <a:noFill/>
                    </a:lnR>
                    <a:lnT>
                      <a:noFill/>
                    </a:lnT>
                    <a:lnB>
                      <a:noFill/>
                    </a:lnB>
                    <a:solidFill>
                      <a:srgbClr val="FFFFFF"/>
                    </a:solidFill>
                  </a:tcPr>
                </a:tc>
                <a:tc>
                  <a:txBody>
                    <a:bodyPr/>
                    <a:lstStyle/>
                    <a:p>
                      <a:pPr algn="r" fontAlgn="ctr"/>
                      <a:r>
                        <a:rPr lang="en-GB" sz="1000" b="1" i="0" u="none" strike="noStrike" dirty="0">
                          <a:solidFill>
                            <a:srgbClr val="000000"/>
                          </a:solidFill>
                          <a:latin typeface="Arial"/>
                        </a:rPr>
                        <a:t> </a:t>
                      </a:r>
                    </a:p>
                  </a:txBody>
                  <a:tcPr marL="7684" marR="7684" marT="7684" marB="0" vert="vert270" anchor="ctr">
                    <a:lnL>
                      <a:noFill/>
                    </a:lnL>
                    <a:lnR>
                      <a:noFill/>
                    </a:lnR>
                    <a:lnT>
                      <a:noFill/>
                    </a:lnT>
                    <a:lnB>
                      <a:noFill/>
                    </a:lnB>
                    <a:solidFill>
                      <a:srgbClr val="FFFFFF"/>
                    </a:solidFill>
                  </a:tcPr>
                </a:tc>
                <a:tc>
                  <a:txBody>
                    <a:bodyPr/>
                    <a:lstStyle/>
                    <a:p>
                      <a:pPr algn="r" fontAlgn="ctr"/>
                      <a:r>
                        <a:rPr lang="en-GB" sz="1000" b="1" i="0" u="none" strike="noStrike" dirty="0">
                          <a:solidFill>
                            <a:srgbClr val="000000"/>
                          </a:solidFill>
                          <a:latin typeface="Arial"/>
                        </a:rPr>
                        <a:t> </a:t>
                      </a:r>
                    </a:p>
                  </a:txBody>
                  <a:tcPr marL="7684" marR="7684" marT="7684" marB="0" vert="vert270" anchor="ctr">
                    <a:lnL>
                      <a:noFill/>
                    </a:lnL>
                    <a:lnR>
                      <a:noFill/>
                    </a:lnR>
                    <a:lnT>
                      <a:noFill/>
                    </a:lnT>
                    <a:lnB>
                      <a:noFill/>
                    </a:lnB>
                    <a:solidFill>
                      <a:srgbClr val="FFFFFF"/>
                    </a:solidFill>
                  </a:tcPr>
                </a:tc>
                <a:tc>
                  <a:txBody>
                    <a:bodyPr/>
                    <a:lstStyle/>
                    <a:p>
                      <a:pPr algn="r" fontAlgn="ctr"/>
                      <a:r>
                        <a:rPr lang="en-GB" sz="1000" b="1" i="0" u="none" strike="noStrike" dirty="0">
                          <a:solidFill>
                            <a:srgbClr val="000000"/>
                          </a:solidFill>
                          <a:latin typeface="Arial"/>
                        </a:rPr>
                        <a:t> </a:t>
                      </a:r>
                    </a:p>
                  </a:txBody>
                  <a:tcPr marL="7684" marR="7684" marT="7684" marB="0" vert="vert270" anchor="ctr">
                    <a:lnL>
                      <a:noFill/>
                    </a:lnL>
                    <a:lnR>
                      <a:noFill/>
                    </a:lnR>
                    <a:lnT>
                      <a:noFill/>
                    </a:lnT>
                    <a:lnB>
                      <a:noFill/>
                    </a:lnB>
                    <a:solidFill>
                      <a:srgbClr val="FFFFFF"/>
                    </a:solidFill>
                  </a:tcPr>
                </a:tc>
                <a:tc>
                  <a:txBody>
                    <a:bodyPr/>
                    <a:lstStyle/>
                    <a:p>
                      <a:pPr algn="r" fontAlgn="ctr"/>
                      <a:r>
                        <a:rPr lang="en-GB" sz="1000" b="1" i="0" u="none" strike="noStrike" dirty="0">
                          <a:solidFill>
                            <a:srgbClr val="000000"/>
                          </a:solidFill>
                          <a:latin typeface="Arial"/>
                        </a:rPr>
                        <a:t> </a:t>
                      </a:r>
                    </a:p>
                  </a:txBody>
                  <a:tcPr marL="7684" marR="7684" marT="7684" marB="0" vert="vert270" anchor="ctr">
                    <a:lnL>
                      <a:noFill/>
                    </a:lnL>
                    <a:lnR>
                      <a:noFill/>
                    </a:lnR>
                    <a:lnT>
                      <a:noFill/>
                    </a:lnT>
                    <a:lnB>
                      <a:noFill/>
                    </a:lnB>
                    <a:solidFill>
                      <a:srgbClr val="FFFFFF"/>
                    </a:solidFill>
                  </a:tcPr>
                </a:tc>
                <a:tc>
                  <a:txBody>
                    <a:bodyPr/>
                    <a:lstStyle/>
                    <a:p>
                      <a:pPr algn="r" fontAlgn="ctr"/>
                      <a:r>
                        <a:rPr lang="en-GB" sz="1000" b="1" i="0" u="none" strike="noStrike" dirty="0">
                          <a:solidFill>
                            <a:srgbClr val="000000"/>
                          </a:solidFill>
                          <a:latin typeface="Arial"/>
                        </a:rPr>
                        <a:t> </a:t>
                      </a:r>
                    </a:p>
                  </a:txBody>
                  <a:tcPr marL="7684" marR="7684" marT="7684" marB="0" vert="vert270" anchor="ctr">
                    <a:lnL>
                      <a:noFill/>
                    </a:lnL>
                    <a:lnR>
                      <a:noFill/>
                    </a:lnR>
                    <a:lnT>
                      <a:noFill/>
                    </a:lnT>
                    <a:lnB>
                      <a:noFill/>
                    </a:lnB>
                    <a:solidFill>
                      <a:srgbClr val="FFFFFF"/>
                    </a:solidFill>
                  </a:tcPr>
                </a:tc>
                <a:tc>
                  <a:txBody>
                    <a:bodyPr/>
                    <a:lstStyle/>
                    <a:p>
                      <a:pPr algn="r" fontAlgn="ctr"/>
                      <a:r>
                        <a:rPr lang="en-GB" sz="1000" b="1" i="0" u="none" strike="noStrike" dirty="0">
                          <a:solidFill>
                            <a:srgbClr val="000000"/>
                          </a:solidFill>
                          <a:latin typeface="Arial"/>
                        </a:rPr>
                        <a:t> </a:t>
                      </a:r>
                    </a:p>
                  </a:txBody>
                  <a:tcPr marL="7684" marR="7684" marT="7684" marB="0" vert="vert27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 </a:t>
                      </a:r>
                    </a:p>
                  </a:txBody>
                  <a:tcPr marL="7684" marR="7684" marT="7684" marB="0" vert="vert27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 </a:t>
                      </a:r>
                    </a:p>
                  </a:txBody>
                  <a:tcPr marL="7684" marR="7684" marT="7684" marB="0" vert="vert270" anchor="ctr">
                    <a:lnL>
                      <a:noFill/>
                    </a:lnL>
                    <a:lnR w="12700" cap="flat" cmpd="sng" algn="ctr">
                      <a:solidFill>
                        <a:srgbClr val="0066CC"/>
                      </a:solidFill>
                      <a:prstDash val="solid"/>
                      <a:round/>
                      <a:headEnd type="none" w="med" len="med"/>
                      <a:tailEnd type="none" w="med" len="med"/>
                    </a:lnR>
                    <a:lnT>
                      <a:noFill/>
                    </a:lnT>
                    <a:lnB>
                      <a:noFill/>
                    </a:lnB>
                    <a:solidFill>
                      <a:srgbClr val="FFFFFF"/>
                    </a:solidFill>
                  </a:tcPr>
                </a:tc>
                <a:tc>
                  <a:txBody>
                    <a:bodyPr/>
                    <a:lstStyle/>
                    <a:p>
                      <a:pPr algn="l" fontAlgn="ctr"/>
                      <a:r>
                        <a:rPr lang="en-GB" sz="1000" b="1" i="0" u="none" strike="noStrike">
                          <a:solidFill>
                            <a:srgbClr val="000000"/>
                          </a:solidFill>
                          <a:latin typeface="Arial"/>
                        </a:rPr>
                        <a:t> </a:t>
                      </a:r>
                    </a:p>
                  </a:txBody>
                  <a:tcPr marL="7684" marR="7684" marT="7684" marB="0" anchor="ctr">
                    <a:lnL w="12700" cap="flat" cmpd="sng" algn="ctr">
                      <a:solidFill>
                        <a:srgbClr val="0066CC"/>
                      </a:solidFill>
                      <a:prstDash val="solid"/>
                      <a:round/>
                      <a:headEnd type="none" w="med" len="med"/>
                      <a:tailEnd type="none" w="med" len="med"/>
                    </a:lnL>
                    <a:lnR>
                      <a:noFill/>
                    </a:lnR>
                    <a:lnT>
                      <a:noFill/>
                    </a:lnT>
                    <a:lnB>
                      <a:noFill/>
                    </a:lnB>
                    <a:solidFill>
                      <a:srgbClr val="CCCCFF"/>
                    </a:solidFill>
                  </a:tcPr>
                </a:tc>
                <a:tc>
                  <a:txBody>
                    <a:bodyPr/>
                    <a:lstStyle/>
                    <a:p>
                      <a:pPr algn="r" fontAlgn="ctr"/>
                      <a:r>
                        <a:rPr lang="en-GB" sz="1000" b="1" i="0" u="none" strike="noStrike">
                          <a:solidFill>
                            <a:srgbClr val="000000"/>
                          </a:solidFill>
                          <a:latin typeface="Arial"/>
                        </a:rPr>
                        <a:t> </a:t>
                      </a:r>
                    </a:p>
                  </a:txBody>
                  <a:tcPr marL="7684" marR="7684" marT="7684" marB="0" anchor="ctr">
                    <a:lnL>
                      <a:noFill/>
                    </a:lnL>
                    <a:lnR>
                      <a:noFill/>
                    </a:lnR>
                    <a:lnT>
                      <a:noFill/>
                    </a:lnT>
                    <a:lnB>
                      <a:noFill/>
                    </a:lnB>
                    <a:solidFill>
                      <a:srgbClr val="CCCCFF"/>
                    </a:solidFill>
                  </a:tcPr>
                </a:tc>
                <a:tc>
                  <a:txBody>
                    <a:bodyPr/>
                    <a:lstStyle/>
                    <a:p>
                      <a:pPr algn="l" fontAlgn="ctr"/>
                      <a:r>
                        <a:rPr lang="en-GB" sz="1000" b="1" i="0" u="none" strike="noStrike">
                          <a:solidFill>
                            <a:srgbClr val="000000"/>
                          </a:solidFill>
                          <a:latin typeface="Arial"/>
                        </a:rPr>
                        <a:t> </a:t>
                      </a:r>
                    </a:p>
                  </a:txBody>
                  <a:tcPr marL="7684" marR="7684" marT="7684" marB="0" anchor="ctr">
                    <a:lnL>
                      <a:noFill/>
                    </a:lnL>
                    <a:lnR>
                      <a:noFill/>
                    </a:lnR>
                    <a:lnT>
                      <a:noFill/>
                    </a:lnT>
                    <a:lnB>
                      <a:noFill/>
                    </a:lnB>
                    <a:solidFill>
                      <a:srgbClr val="CCCCFF"/>
                    </a:solidFill>
                  </a:tcPr>
                </a:tc>
              </a:tr>
              <a:tr h="193672">
                <a:tc>
                  <a:txBody>
                    <a:bodyPr/>
                    <a:lstStyle/>
                    <a:p>
                      <a:pPr algn="l" fontAlgn="ctr"/>
                      <a:r>
                        <a:rPr lang="en-GB" sz="1000" b="1" i="0" u="none" strike="noStrike">
                          <a:solidFill>
                            <a:srgbClr val="000000"/>
                          </a:solidFill>
                          <a:latin typeface="Arial"/>
                        </a:rPr>
                        <a:t>North East</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88</a:t>
                      </a:r>
                    </a:p>
                  </a:txBody>
                  <a:tcPr marL="7684" marR="7684" marT="7684" marB="0" anchor="ctr">
                    <a:lnL>
                      <a:noFill/>
                    </a:lnL>
                    <a:lnR>
                      <a:noFill/>
                    </a:lnR>
                    <a:lnT>
                      <a:noFill/>
                    </a:lnT>
                    <a:lnB>
                      <a:noFill/>
                    </a:lnB>
                  </a:tcPr>
                </a:tc>
                <a:tc>
                  <a:txBody>
                    <a:bodyPr/>
                    <a:lstStyle/>
                    <a:p>
                      <a:pPr algn="r" fontAlgn="ctr"/>
                      <a:r>
                        <a:rPr lang="en-GB" sz="1000" b="1" i="0" u="none" strike="noStrike">
                          <a:solidFill>
                            <a:srgbClr val="000000"/>
                          </a:solidFill>
                          <a:latin typeface="Arial"/>
                        </a:rPr>
                        <a:t>99</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108</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84</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84</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126</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110</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104</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103</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112</a:t>
                      </a:r>
                    </a:p>
                  </a:txBody>
                  <a:tcPr marL="7684" marR="7684" marT="7684" marB="0" anchor="ctr">
                    <a:lnL>
                      <a:noFill/>
                    </a:lnL>
                    <a:lnR w="12700" cap="flat" cmpd="sng" algn="ctr">
                      <a:solidFill>
                        <a:srgbClr val="0066CC"/>
                      </a:solidFill>
                      <a:prstDash val="solid"/>
                      <a:round/>
                      <a:headEnd type="none" w="med" len="med"/>
                      <a:tailEnd type="none" w="med" len="med"/>
                    </a:lnR>
                    <a:lnT>
                      <a:noFill/>
                    </a:lnT>
                    <a:lnB>
                      <a:noFill/>
                    </a:lnB>
                    <a:solidFill>
                      <a:srgbClr val="FFFFFF"/>
                    </a:solidFill>
                  </a:tcPr>
                </a:tc>
                <a:tc>
                  <a:txBody>
                    <a:bodyPr/>
                    <a:lstStyle/>
                    <a:p>
                      <a:pPr algn="l" fontAlgn="ctr"/>
                      <a:r>
                        <a:rPr lang="en-GB" sz="1000" b="1" i="0" u="none" strike="noStrike">
                          <a:solidFill>
                            <a:srgbClr val="000000"/>
                          </a:solidFill>
                          <a:latin typeface="Arial"/>
                        </a:rPr>
                        <a:t> </a:t>
                      </a:r>
                    </a:p>
                  </a:txBody>
                  <a:tcPr marL="7684" marR="7684" marT="7684" marB="0" anchor="ctr">
                    <a:lnL w="12700" cap="flat" cmpd="sng" algn="ctr">
                      <a:solidFill>
                        <a:srgbClr val="0066CC"/>
                      </a:solidFill>
                      <a:prstDash val="solid"/>
                      <a:round/>
                      <a:headEnd type="none" w="med" len="med"/>
                      <a:tailEnd type="none" w="med" len="med"/>
                    </a:lnL>
                    <a:lnR>
                      <a:noFill/>
                    </a:lnR>
                    <a:lnT>
                      <a:noFill/>
                    </a:lnT>
                    <a:lnB>
                      <a:noFill/>
                    </a:lnB>
                    <a:solidFill>
                      <a:srgbClr val="CCCCFF"/>
                    </a:solidFill>
                  </a:tcPr>
                </a:tc>
                <a:tc>
                  <a:txBody>
                    <a:bodyPr/>
                    <a:lstStyle/>
                    <a:p>
                      <a:pPr algn="r" fontAlgn="ctr"/>
                      <a:r>
                        <a:rPr lang="en-GB" sz="1000" b="1" i="0" u="none" strike="noStrike">
                          <a:solidFill>
                            <a:srgbClr val="000000"/>
                          </a:solidFill>
                          <a:latin typeface="Arial"/>
                        </a:rPr>
                        <a:t>107</a:t>
                      </a:r>
                    </a:p>
                  </a:txBody>
                  <a:tcPr marL="7684" marR="7684" marT="7684" marB="0" anchor="ctr">
                    <a:lnL>
                      <a:noFill/>
                    </a:lnL>
                    <a:lnR>
                      <a:noFill/>
                    </a:lnR>
                    <a:lnT>
                      <a:noFill/>
                    </a:lnT>
                    <a:lnB>
                      <a:noFill/>
                    </a:lnB>
                    <a:solidFill>
                      <a:srgbClr val="CCCCFF"/>
                    </a:solidFill>
                  </a:tcPr>
                </a:tc>
                <a:tc>
                  <a:txBody>
                    <a:bodyPr/>
                    <a:lstStyle/>
                    <a:p>
                      <a:pPr algn="l" fontAlgn="ctr"/>
                      <a:r>
                        <a:rPr lang="en-GB" sz="1000" b="1" i="0" u="none" strike="noStrike">
                          <a:solidFill>
                            <a:srgbClr val="000000"/>
                          </a:solidFill>
                          <a:latin typeface="Arial"/>
                        </a:rPr>
                        <a:t> </a:t>
                      </a:r>
                    </a:p>
                  </a:txBody>
                  <a:tcPr marL="7684" marR="7684" marT="7684" marB="0" anchor="ctr">
                    <a:lnL>
                      <a:noFill/>
                    </a:lnL>
                    <a:lnR>
                      <a:noFill/>
                    </a:lnR>
                    <a:lnT>
                      <a:noFill/>
                    </a:lnT>
                    <a:lnB>
                      <a:noFill/>
                    </a:lnB>
                    <a:solidFill>
                      <a:srgbClr val="CCCCFF"/>
                    </a:solidFill>
                  </a:tcPr>
                </a:tc>
              </a:tr>
              <a:tr h="193672">
                <a:tc>
                  <a:txBody>
                    <a:bodyPr/>
                    <a:lstStyle/>
                    <a:p>
                      <a:pPr algn="l" fontAlgn="ctr"/>
                      <a:r>
                        <a:rPr lang="en-GB" sz="1000" b="1" i="0" u="none" strike="noStrike">
                          <a:solidFill>
                            <a:srgbClr val="000000"/>
                          </a:solidFill>
                          <a:latin typeface="Arial"/>
                        </a:rPr>
                        <a:t>North West</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90</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82</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106</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84</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168</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86</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107</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80</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102</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107</a:t>
                      </a:r>
                    </a:p>
                  </a:txBody>
                  <a:tcPr marL="7684" marR="7684" marT="7684" marB="0" anchor="ctr">
                    <a:lnL>
                      <a:noFill/>
                    </a:lnL>
                    <a:lnR w="12700" cap="flat" cmpd="sng" algn="ctr">
                      <a:solidFill>
                        <a:srgbClr val="0066CC"/>
                      </a:solidFill>
                      <a:prstDash val="solid"/>
                      <a:round/>
                      <a:headEnd type="none" w="med" len="med"/>
                      <a:tailEnd type="none" w="med" len="med"/>
                    </a:lnR>
                    <a:lnT>
                      <a:noFill/>
                    </a:lnT>
                    <a:lnB>
                      <a:noFill/>
                    </a:lnB>
                    <a:solidFill>
                      <a:srgbClr val="FFFFFF"/>
                    </a:solidFill>
                  </a:tcPr>
                </a:tc>
                <a:tc>
                  <a:txBody>
                    <a:bodyPr/>
                    <a:lstStyle/>
                    <a:p>
                      <a:pPr algn="l" fontAlgn="ctr"/>
                      <a:r>
                        <a:rPr lang="en-GB" sz="1000" b="1" i="0" u="none" strike="noStrike">
                          <a:solidFill>
                            <a:srgbClr val="000000"/>
                          </a:solidFill>
                          <a:latin typeface="Arial"/>
                        </a:rPr>
                        <a:t> </a:t>
                      </a:r>
                    </a:p>
                  </a:txBody>
                  <a:tcPr marL="7684" marR="7684" marT="7684" marB="0" anchor="ctr">
                    <a:lnL w="12700" cap="flat" cmpd="sng" algn="ctr">
                      <a:solidFill>
                        <a:srgbClr val="0066CC"/>
                      </a:solidFill>
                      <a:prstDash val="solid"/>
                      <a:round/>
                      <a:headEnd type="none" w="med" len="med"/>
                      <a:tailEnd type="none" w="med" len="med"/>
                    </a:lnL>
                    <a:lnR>
                      <a:noFill/>
                    </a:lnR>
                    <a:lnT>
                      <a:noFill/>
                    </a:lnT>
                    <a:lnB>
                      <a:noFill/>
                    </a:lnB>
                    <a:solidFill>
                      <a:srgbClr val="CCCCFF"/>
                    </a:solidFill>
                  </a:tcPr>
                </a:tc>
                <a:tc>
                  <a:txBody>
                    <a:bodyPr/>
                    <a:lstStyle/>
                    <a:p>
                      <a:pPr algn="r" fontAlgn="ctr"/>
                      <a:r>
                        <a:rPr lang="en-GB" sz="1000" b="1" i="0" u="none" strike="noStrike">
                          <a:solidFill>
                            <a:srgbClr val="000000"/>
                          </a:solidFill>
                          <a:latin typeface="Arial"/>
                        </a:rPr>
                        <a:t>105</a:t>
                      </a:r>
                    </a:p>
                  </a:txBody>
                  <a:tcPr marL="7684" marR="7684" marT="7684" marB="0" anchor="ctr">
                    <a:lnL>
                      <a:noFill/>
                    </a:lnL>
                    <a:lnR>
                      <a:noFill/>
                    </a:lnR>
                    <a:lnT>
                      <a:noFill/>
                    </a:lnT>
                    <a:lnB>
                      <a:noFill/>
                    </a:lnB>
                    <a:solidFill>
                      <a:srgbClr val="CCCCFF"/>
                    </a:solidFill>
                  </a:tcPr>
                </a:tc>
                <a:tc>
                  <a:txBody>
                    <a:bodyPr/>
                    <a:lstStyle/>
                    <a:p>
                      <a:pPr algn="l" fontAlgn="ctr"/>
                      <a:r>
                        <a:rPr lang="en-GB" sz="1000" b="1" i="0" u="none" strike="noStrike">
                          <a:solidFill>
                            <a:srgbClr val="000000"/>
                          </a:solidFill>
                          <a:latin typeface="Arial"/>
                        </a:rPr>
                        <a:t> </a:t>
                      </a:r>
                    </a:p>
                  </a:txBody>
                  <a:tcPr marL="7684" marR="7684" marT="7684" marB="0" anchor="ctr">
                    <a:lnL>
                      <a:noFill/>
                    </a:lnL>
                    <a:lnR>
                      <a:noFill/>
                    </a:lnR>
                    <a:lnT>
                      <a:noFill/>
                    </a:lnT>
                    <a:lnB>
                      <a:noFill/>
                    </a:lnB>
                    <a:solidFill>
                      <a:srgbClr val="CCCCFF"/>
                    </a:solidFill>
                  </a:tcPr>
                </a:tc>
              </a:tr>
              <a:tr h="193672">
                <a:tc>
                  <a:txBody>
                    <a:bodyPr/>
                    <a:lstStyle/>
                    <a:p>
                      <a:pPr algn="l" fontAlgn="ctr"/>
                      <a:r>
                        <a:rPr lang="en-GB" sz="1000" b="1" i="0" u="none" strike="noStrike">
                          <a:solidFill>
                            <a:srgbClr val="000000"/>
                          </a:solidFill>
                          <a:latin typeface="Arial"/>
                        </a:rPr>
                        <a:t>Yorkshire and the Humber</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76</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81</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96</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82</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78</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80</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dirty="0">
                          <a:solidFill>
                            <a:srgbClr val="000000"/>
                          </a:solidFill>
                          <a:latin typeface="Arial"/>
                        </a:rPr>
                        <a:t>100</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86</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102</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100</a:t>
                      </a:r>
                    </a:p>
                  </a:txBody>
                  <a:tcPr marL="7684" marR="7684" marT="7684" marB="0" anchor="ctr">
                    <a:lnL>
                      <a:noFill/>
                    </a:lnL>
                    <a:lnR w="12700" cap="flat" cmpd="sng" algn="ctr">
                      <a:solidFill>
                        <a:srgbClr val="0066CC"/>
                      </a:solidFill>
                      <a:prstDash val="solid"/>
                      <a:round/>
                      <a:headEnd type="none" w="med" len="med"/>
                      <a:tailEnd type="none" w="med" len="med"/>
                    </a:lnR>
                    <a:lnT>
                      <a:noFill/>
                    </a:lnT>
                    <a:lnB>
                      <a:noFill/>
                    </a:lnB>
                    <a:solidFill>
                      <a:srgbClr val="FFFFFF"/>
                    </a:solidFill>
                  </a:tcPr>
                </a:tc>
                <a:tc>
                  <a:txBody>
                    <a:bodyPr/>
                    <a:lstStyle/>
                    <a:p>
                      <a:pPr algn="l" fontAlgn="ctr"/>
                      <a:r>
                        <a:rPr lang="en-GB" sz="1000" b="1" i="0" u="none" strike="noStrike">
                          <a:solidFill>
                            <a:srgbClr val="000000"/>
                          </a:solidFill>
                          <a:latin typeface="Arial"/>
                        </a:rPr>
                        <a:t> </a:t>
                      </a:r>
                    </a:p>
                  </a:txBody>
                  <a:tcPr marL="7684" marR="7684" marT="7684" marB="0" anchor="ctr">
                    <a:lnL w="12700" cap="flat" cmpd="sng" algn="ctr">
                      <a:solidFill>
                        <a:srgbClr val="0066CC"/>
                      </a:solidFill>
                      <a:prstDash val="solid"/>
                      <a:round/>
                      <a:headEnd type="none" w="med" len="med"/>
                      <a:tailEnd type="none" w="med" len="med"/>
                    </a:lnL>
                    <a:lnR>
                      <a:noFill/>
                    </a:lnR>
                    <a:lnT>
                      <a:noFill/>
                    </a:lnT>
                    <a:lnB>
                      <a:noFill/>
                    </a:lnB>
                    <a:solidFill>
                      <a:srgbClr val="CCCCFF"/>
                    </a:solidFill>
                  </a:tcPr>
                </a:tc>
                <a:tc>
                  <a:txBody>
                    <a:bodyPr/>
                    <a:lstStyle/>
                    <a:p>
                      <a:pPr algn="r" fontAlgn="ctr"/>
                      <a:r>
                        <a:rPr lang="en-GB" sz="1000" b="1" i="0" u="none" strike="noStrike">
                          <a:solidFill>
                            <a:srgbClr val="000000"/>
                          </a:solidFill>
                          <a:latin typeface="Arial"/>
                        </a:rPr>
                        <a:t>98</a:t>
                      </a:r>
                    </a:p>
                  </a:txBody>
                  <a:tcPr marL="7684" marR="7684" marT="7684" marB="0" anchor="ctr">
                    <a:lnL>
                      <a:noFill/>
                    </a:lnL>
                    <a:lnR>
                      <a:noFill/>
                    </a:lnR>
                    <a:lnT>
                      <a:noFill/>
                    </a:lnT>
                    <a:lnB>
                      <a:noFill/>
                    </a:lnB>
                    <a:solidFill>
                      <a:srgbClr val="CCCCFF"/>
                    </a:solidFill>
                  </a:tcPr>
                </a:tc>
                <a:tc>
                  <a:txBody>
                    <a:bodyPr/>
                    <a:lstStyle/>
                    <a:p>
                      <a:pPr algn="l" fontAlgn="ctr"/>
                      <a:r>
                        <a:rPr lang="en-GB" sz="1000" b="1" i="0" u="none" strike="noStrike">
                          <a:solidFill>
                            <a:srgbClr val="000000"/>
                          </a:solidFill>
                          <a:latin typeface="Arial"/>
                        </a:rPr>
                        <a:t> </a:t>
                      </a:r>
                    </a:p>
                  </a:txBody>
                  <a:tcPr marL="7684" marR="7684" marT="7684" marB="0" anchor="ctr">
                    <a:lnL>
                      <a:noFill/>
                    </a:lnL>
                    <a:lnR>
                      <a:noFill/>
                    </a:lnR>
                    <a:lnT>
                      <a:noFill/>
                    </a:lnT>
                    <a:lnB>
                      <a:noFill/>
                    </a:lnB>
                    <a:solidFill>
                      <a:srgbClr val="CCCCFF"/>
                    </a:solidFill>
                  </a:tcPr>
                </a:tc>
              </a:tr>
              <a:tr h="193672">
                <a:tc>
                  <a:txBody>
                    <a:bodyPr/>
                    <a:lstStyle/>
                    <a:p>
                      <a:pPr algn="l" fontAlgn="ctr"/>
                      <a:r>
                        <a:rPr lang="en-GB" sz="1000" b="1" i="0" u="none" strike="noStrike">
                          <a:solidFill>
                            <a:srgbClr val="000000"/>
                          </a:solidFill>
                          <a:latin typeface="Arial"/>
                        </a:rPr>
                        <a:t>East Midlands</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117</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98</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81</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72</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74</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65</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91</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69</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97</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95</a:t>
                      </a:r>
                    </a:p>
                  </a:txBody>
                  <a:tcPr marL="7684" marR="7684" marT="7684" marB="0" anchor="ctr">
                    <a:lnL>
                      <a:noFill/>
                    </a:lnL>
                    <a:lnR w="12700" cap="flat" cmpd="sng" algn="ctr">
                      <a:solidFill>
                        <a:srgbClr val="0066CC"/>
                      </a:solidFill>
                      <a:prstDash val="solid"/>
                      <a:round/>
                      <a:headEnd type="none" w="med" len="med"/>
                      <a:tailEnd type="none" w="med" len="med"/>
                    </a:lnR>
                    <a:lnT>
                      <a:noFill/>
                    </a:lnT>
                    <a:lnB>
                      <a:noFill/>
                    </a:lnB>
                    <a:solidFill>
                      <a:srgbClr val="FFFFFF"/>
                    </a:solidFill>
                  </a:tcPr>
                </a:tc>
                <a:tc>
                  <a:txBody>
                    <a:bodyPr/>
                    <a:lstStyle/>
                    <a:p>
                      <a:pPr algn="l" fontAlgn="ctr"/>
                      <a:r>
                        <a:rPr lang="en-GB" sz="1000" b="1" i="0" u="none" strike="noStrike">
                          <a:solidFill>
                            <a:srgbClr val="000000"/>
                          </a:solidFill>
                          <a:latin typeface="Arial"/>
                        </a:rPr>
                        <a:t> </a:t>
                      </a:r>
                    </a:p>
                  </a:txBody>
                  <a:tcPr marL="7684" marR="7684" marT="7684" marB="0" anchor="ctr">
                    <a:lnL w="12700" cap="flat" cmpd="sng" algn="ctr">
                      <a:solidFill>
                        <a:srgbClr val="0066CC"/>
                      </a:solidFill>
                      <a:prstDash val="solid"/>
                      <a:round/>
                      <a:headEnd type="none" w="med" len="med"/>
                      <a:tailEnd type="none" w="med" len="med"/>
                    </a:lnL>
                    <a:lnR>
                      <a:noFill/>
                    </a:lnR>
                    <a:lnT>
                      <a:noFill/>
                    </a:lnT>
                    <a:lnB>
                      <a:noFill/>
                    </a:lnB>
                    <a:solidFill>
                      <a:srgbClr val="CCCCFF"/>
                    </a:solidFill>
                  </a:tcPr>
                </a:tc>
                <a:tc>
                  <a:txBody>
                    <a:bodyPr/>
                    <a:lstStyle/>
                    <a:p>
                      <a:pPr algn="r" fontAlgn="ctr"/>
                      <a:r>
                        <a:rPr lang="en-GB" sz="1000" b="1" i="0" u="none" strike="noStrike">
                          <a:solidFill>
                            <a:srgbClr val="000000"/>
                          </a:solidFill>
                          <a:latin typeface="Arial"/>
                        </a:rPr>
                        <a:t>91</a:t>
                      </a:r>
                    </a:p>
                  </a:txBody>
                  <a:tcPr marL="7684" marR="7684" marT="7684" marB="0" anchor="ctr">
                    <a:lnL>
                      <a:noFill/>
                    </a:lnL>
                    <a:lnR>
                      <a:noFill/>
                    </a:lnR>
                    <a:lnT>
                      <a:noFill/>
                    </a:lnT>
                    <a:lnB>
                      <a:noFill/>
                    </a:lnB>
                    <a:solidFill>
                      <a:srgbClr val="CCCCFF"/>
                    </a:solidFill>
                  </a:tcPr>
                </a:tc>
                <a:tc>
                  <a:txBody>
                    <a:bodyPr/>
                    <a:lstStyle/>
                    <a:p>
                      <a:pPr algn="l" fontAlgn="ctr"/>
                      <a:r>
                        <a:rPr lang="en-GB" sz="1000" b="1" i="0" u="none" strike="noStrike">
                          <a:solidFill>
                            <a:srgbClr val="000000"/>
                          </a:solidFill>
                          <a:latin typeface="Arial"/>
                        </a:rPr>
                        <a:t> </a:t>
                      </a:r>
                    </a:p>
                  </a:txBody>
                  <a:tcPr marL="7684" marR="7684" marT="7684" marB="0" anchor="ctr">
                    <a:lnL>
                      <a:noFill/>
                    </a:lnL>
                    <a:lnR>
                      <a:noFill/>
                    </a:lnR>
                    <a:lnT>
                      <a:noFill/>
                    </a:lnT>
                    <a:lnB>
                      <a:noFill/>
                    </a:lnB>
                    <a:solidFill>
                      <a:srgbClr val="CCCCFF"/>
                    </a:solidFill>
                  </a:tcPr>
                </a:tc>
              </a:tr>
              <a:tr h="193672">
                <a:tc>
                  <a:txBody>
                    <a:bodyPr/>
                    <a:lstStyle/>
                    <a:p>
                      <a:pPr algn="l" fontAlgn="ctr"/>
                      <a:r>
                        <a:rPr lang="en-GB" sz="1000" b="1" i="0" u="none" strike="noStrike">
                          <a:solidFill>
                            <a:srgbClr val="000000"/>
                          </a:solidFill>
                          <a:latin typeface="Arial"/>
                        </a:rPr>
                        <a:t>West Midlands</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92</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87</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93</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68</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68</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68</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98</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80</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100</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101</a:t>
                      </a:r>
                    </a:p>
                  </a:txBody>
                  <a:tcPr marL="7684" marR="7684" marT="7684" marB="0" anchor="ctr">
                    <a:lnL>
                      <a:noFill/>
                    </a:lnL>
                    <a:lnR w="12700" cap="flat" cmpd="sng" algn="ctr">
                      <a:solidFill>
                        <a:srgbClr val="0066CC"/>
                      </a:solidFill>
                      <a:prstDash val="solid"/>
                      <a:round/>
                      <a:headEnd type="none" w="med" len="med"/>
                      <a:tailEnd type="none" w="med" len="med"/>
                    </a:lnR>
                    <a:lnT>
                      <a:noFill/>
                    </a:lnT>
                    <a:lnB>
                      <a:noFill/>
                    </a:lnB>
                    <a:solidFill>
                      <a:srgbClr val="FFFFFF"/>
                    </a:solidFill>
                  </a:tcPr>
                </a:tc>
                <a:tc>
                  <a:txBody>
                    <a:bodyPr/>
                    <a:lstStyle/>
                    <a:p>
                      <a:pPr algn="l" fontAlgn="ctr"/>
                      <a:r>
                        <a:rPr lang="en-GB" sz="1000" b="1" i="0" u="none" strike="noStrike">
                          <a:solidFill>
                            <a:srgbClr val="000000"/>
                          </a:solidFill>
                          <a:latin typeface="Arial"/>
                        </a:rPr>
                        <a:t> </a:t>
                      </a:r>
                    </a:p>
                  </a:txBody>
                  <a:tcPr marL="7684" marR="7684" marT="7684" marB="0" anchor="ctr">
                    <a:lnL w="12700" cap="flat" cmpd="sng" algn="ctr">
                      <a:solidFill>
                        <a:srgbClr val="0066CC"/>
                      </a:solidFill>
                      <a:prstDash val="solid"/>
                      <a:round/>
                      <a:headEnd type="none" w="med" len="med"/>
                      <a:tailEnd type="none" w="med" len="med"/>
                    </a:lnL>
                    <a:lnR>
                      <a:noFill/>
                    </a:lnR>
                    <a:lnT>
                      <a:noFill/>
                    </a:lnT>
                    <a:lnB>
                      <a:noFill/>
                    </a:lnB>
                    <a:solidFill>
                      <a:srgbClr val="CCCCFF"/>
                    </a:solidFill>
                  </a:tcPr>
                </a:tc>
                <a:tc>
                  <a:txBody>
                    <a:bodyPr/>
                    <a:lstStyle/>
                    <a:p>
                      <a:pPr algn="r" fontAlgn="ctr"/>
                      <a:r>
                        <a:rPr lang="en-GB" sz="1000" b="1" i="0" u="none" strike="noStrike">
                          <a:solidFill>
                            <a:srgbClr val="000000"/>
                          </a:solidFill>
                          <a:latin typeface="Arial"/>
                        </a:rPr>
                        <a:t>96</a:t>
                      </a:r>
                    </a:p>
                  </a:txBody>
                  <a:tcPr marL="7684" marR="7684" marT="7684" marB="0" anchor="ctr">
                    <a:lnL>
                      <a:noFill/>
                    </a:lnL>
                    <a:lnR>
                      <a:noFill/>
                    </a:lnR>
                    <a:lnT>
                      <a:noFill/>
                    </a:lnT>
                    <a:lnB>
                      <a:noFill/>
                    </a:lnB>
                    <a:solidFill>
                      <a:srgbClr val="CCCCFF"/>
                    </a:solidFill>
                  </a:tcPr>
                </a:tc>
                <a:tc>
                  <a:txBody>
                    <a:bodyPr/>
                    <a:lstStyle/>
                    <a:p>
                      <a:pPr algn="l" fontAlgn="ctr"/>
                      <a:r>
                        <a:rPr lang="en-GB" sz="1000" b="1" i="0" u="none" strike="noStrike">
                          <a:solidFill>
                            <a:srgbClr val="000000"/>
                          </a:solidFill>
                          <a:latin typeface="Arial"/>
                        </a:rPr>
                        <a:t> </a:t>
                      </a:r>
                    </a:p>
                  </a:txBody>
                  <a:tcPr marL="7684" marR="7684" marT="7684" marB="0" anchor="ctr">
                    <a:lnL>
                      <a:noFill/>
                    </a:lnL>
                    <a:lnR>
                      <a:noFill/>
                    </a:lnR>
                    <a:lnT>
                      <a:noFill/>
                    </a:lnT>
                    <a:lnB>
                      <a:noFill/>
                    </a:lnB>
                    <a:solidFill>
                      <a:srgbClr val="CCCCFF"/>
                    </a:solidFill>
                  </a:tcPr>
                </a:tc>
              </a:tr>
              <a:tr h="193672">
                <a:tc>
                  <a:txBody>
                    <a:bodyPr/>
                    <a:lstStyle/>
                    <a:p>
                      <a:pPr algn="l" fontAlgn="ctr"/>
                      <a:r>
                        <a:rPr lang="en-GB" sz="1000" b="1" i="0" u="none" strike="noStrike">
                          <a:solidFill>
                            <a:srgbClr val="000000"/>
                          </a:solidFill>
                          <a:latin typeface="Arial"/>
                        </a:rPr>
                        <a:t>East</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77</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118</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73</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89</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76</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dirty="0">
                          <a:solidFill>
                            <a:srgbClr val="000000"/>
                          </a:solidFill>
                          <a:latin typeface="Arial"/>
                        </a:rPr>
                        <a:t>43</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90</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67</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94</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92</a:t>
                      </a:r>
                    </a:p>
                  </a:txBody>
                  <a:tcPr marL="7684" marR="7684" marT="7684" marB="0" anchor="ctr">
                    <a:lnL>
                      <a:noFill/>
                    </a:lnL>
                    <a:lnR w="12700" cap="flat" cmpd="sng" algn="ctr">
                      <a:solidFill>
                        <a:srgbClr val="0066CC"/>
                      </a:solidFill>
                      <a:prstDash val="solid"/>
                      <a:round/>
                      <a:headEnd type="none" w="med" len="med"/>
                      <a:tailEnd type="none" w="med" len="med"/>
                    </a:lnR>
                    <a:lnT>
                      <a:noFill/>
                    </a:lnT>
                    <a:lnB>
                      <a:noFill/>
                    </a:lnB>
                    <a:solidFill>
                      <a:srgbClr val="FFFFFF"/>
                    </a:solidFill>
                  </a:tcPr>
                </a:tc>
                <a:tc>
                  <a:txBody>
                    <a:bodyPr/>
                    <a:lstStyle/>
                    <a:p>
                      <a:pPr algn="l" fontAlgn="ctr"/>
                      <a:r>
                        <a:rPr lang="en-GB" sz="1000" b="1" i="0" u="none" strike="noStrike">
                          <a:solidFill>
                            <a:srgbClr val="000000"/>
                          </a:solidFill>
                          <a:latin typeface="Arial"/>
                        </a:rPr>
                        <a:t> </a:t>
                      </a:r>
                    </a:p>
                  </a:txBody>
                  <a:tcPr marL="7684" marR="7684" marT="7684" marB="0" anchor="ctr">
                    <a:lnL w="12700" cap="flat" cmpd="sng" algn="ctr">
                      <a:solidFill>
                        <a:srgbClr val="0066CC"/>
                      </a:solidFill>
                      <a:prstDash val="solid"/>
                      <a:round/>
                      <a:headEnd type="none" w="med" len="med"/>
                      <a:tailEnd type="none" w="med" len="med"/>
                    </a:lnL>
                    <a:lnR>
                      <a:noFill/>
                    </a:lnR>
                    <a:lnT>
                      <a:noFill/>
                    </a:lnT>
                    <a:lnB>
                      <a:noFill/>
                    </a:lnB>
                    <a:solidFill>
                      <a:srgbClr val="CCCCFF"/>
                    </a:solidFill>
                  </a:tcPr>
                </a:tc>
                <a:tc>
                  <a:txBody>
                    <a:bodyPr/>
                    <a:lstStyle/>
                    <a:p>
                      <a:pPr algn="r" fontAlgn="ctr"/>
                      <a:r>
                        <a:rPr lang="en-GB" sz="1000" b="1" i="0" u="none" strike="noStrike">
                          <a:solidFill>
                            <a:srgbClr val="000000"/>
                          </a:solidFill>
                          <a:latin typeface="Arial"/>
                        </a:rPr>
                        <a:t>89</a:t>
                      </a:r>
                    </a:p>
                  </a:txBody>
                  <a:tcPr marL="7684" marR="7684" marT="7684" marB="0" anchor="ctr">
                    <a:lnL>
                      <a:noFill/>
                    </a:lnL>
                    <a:lnR>
                      <a:noFill/>
                    </a:lnR>
                    <a:lnT>
                      <a:noFill/>
                    </a:lnT>
                    <a:lnB>
                      <a:noFill/>
                    </a:lnB>
                    <a:solidFill>
                      <a:srgbClr val="CCCCFF"/>
                    </a:solidFill>
                  </a:tcPr>
                </a:tc>
                <a:tc>
                  <a:txBody>
                    <a:bodyPr/>
                    <a:lstStyle/>
                    <a:p>
                      <a:pPr algn="l" fontAlgn="ctr"/>
                      <a:r>
                        <a:rPr lang="en-GB" sz="1000" b="1" i="0" u="none" strike="noStrike">
                          <a:solidFill>
                            <a:srgbClr val="000000"/>
                          </a:solidFill>
                          <a:latin typeface="Arial"/>
                        </a:rPr>
                        <a:t> </a:t>
                      </a:r>
                    </a:p>
                  </a:txBody>
                  <a:tcPr marL="7684" marR="7684" marT="7684" marB="0" anchor="ctr">
                    <a:lnL>
                      <a:noFill/>
                    </a:lnL>
                    <a:lnR>
                      <a:noFill/>
                    </a:lnR>
                    <a:lnT>
                      <a:noFill/>
                    </a:lnT>
                    <a:lnB>
                      <a:noFill/>
                    </a:lnB>
                    <a:solidFill>
                      <a:srgbClr val="CCCCFF"/>
                    </a:solidFill>
                  </a:tcPr>
                </a:tc>
              </a:tr>
              <a:tr h="193672">
                <a:tc>
                  <a:txBody>
                    <a:bodyPr/>
                    <a:lstStyle/>
                    <a:p>
                      <a:pPr algn="l" fontAlgn="ctr"/>
                      <a:r>
                        <a:rPr lang="en-GB" sz="1000" b="1" i="0" u="none" strike="noStrike">
                          <a:solidFill>
                            <a:srgbClr val="000000"/>
                          </a:solidFill>
                          <a:latin typeface="Arial"/>
                        </a:rPr>
                        <a:t>London</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80</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117</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155</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145</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87</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154</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110</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139</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114</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96</a:t>
                      </a:r>
                    </a:p>
                  </a:txBody>
                  <a:tcPr marL="7684" marR="7684" marT="7684" marB="0" anchor="ctr">
                    <a:lnL>
                      <a:noFill/>
                    </a:lnL>
                    <a:lnR w="12700" cap="flat" cmpd="sng" algn="ctr">
                      <a:solidFill>
                        <a:srgbClr val="0066CC"/>
                      </a:solidFill>
                      <a:prstDash val="solid"/>
                      <a:round/>
                      <a:headEnd type="none" w="med" len="med"/>
                      <a:tailEnd type="none" w="med" len="med"/>
                    </a:lnR>
                    <a:lnT>
                      <a:noFill/>
                    </a:lnT>
                    <a:lnB>
                      <a:noFill/>
                    </a:lnB>
                    <a:solidFill>
                      <a:srgbClr val="FFFFFF"/>
                    </a:solidFill>
                  </a:tcPr>
                </a:tc>
                <a:tc>
                  <a:txBody>
                    <a:bodyPr/>
                    <a:lstStyle/>
                    <a:p>
                      <a:pPr algn="l" fontAlgn="ctr"/>
                      <a:r>
                        <a:rPr lang="en-GB" sz="1000" b="1" i="0" u="none" strike="noStrike">
                          <a:solidFill>
                            <a:srgbClr val="000000"/>
                          </a:solidFill>
                          <a:latin typeface="Arial"/>
                        </a:rPr>
                        <a:t> </a:t>
                      </a:r>
                    </a:p>
                  </a:txBody>
                  <a:tcPr marL="7684" marR="7684" marT="7684" marB="0" anchor="ctr">
                    <a:lnL w="12700" cap="flat" cmpd="sng" algn="ctr">
                      <a:solidFill>
                        <a:srgbClr val="0066CC"/>
                      </a:solidFill>
                      <a:prstDash val="solid"/>
                      <a:round/>
                      <a:headEnd type="none" w="med" len="med"/>
                      <a:tailEnd type="none" w="med" len="med"/>
                    </a:lnL>
                    <a:lnR>
                      <a:noFill/>
                    </a:lnR>
                    <a:lnT>
                      <a:noFill/>
                    </a:lnT>
                    <a:lnB>
                      <a:noFill/>
                    </a:lnB>
                    <a:solidFill>
                      <a:srgbClr val="CCCCFF"/>
                    </a:solidFill>
                  </a:tcPr>
                </a:tc>
                <a:tc>
                  <a:txBody>
                    <a:bodyPr/>
                    <a:lstStyle/>
                    <a:p>
                      <a:pPr algn="r" fontAlgn="ctr"/>
                      <a:r>
                        <a:rPr lang="en-GB" sz="1000" b="1" i="0" u="none" strike="noStrike">
                          <a:solidFill>
                            <a:srgbClr val="000000"/>
                          </a:solidFill>
                          <a:latin typeface="Arial"/>
                        </a:rPr>
                        <a:t>110</a:t>
                      </a:r>
                    </a:p>
                  </a:txBody>
                  <a:tcPr marL="7684" marR="7684" marT="7684" marB="0" anchor="ctr">
                    <a:lnL>
                      <a:noFill/>
                    </a:lnL>
                    <a:lnR>
                      <a:noFill/>
                    </a:lnR>
                    <a:lnT>
                      <a:noFill/>
                    </a:lnT>
                    <a:lnB>
                      <a:noFill/>
                    </a:lnB>
                    <a:solidFill>
                      <a:srgbClr val="CCCCFF"/>
                    </a:solidFill>
                  </a:tcPr>
                </a:tc>
                <a:tc>
                  <a:txBody>
                    <a:bodyPr/>
                    <a:lstStyle/>
                    <a:p>
                      <a:pPr algn="l" fontAlgn="ctr"/>
                      <a:r>
                        <a:rPr lang="en-GB" sz="1000" b="1" i="0" u="none" strike="noStrike">
                          <a:solidFill>
                            <a:srgbClr val="000000"/>
                          </a:solidFill>
                          <a:latin typeface="Arial"/>
                        </a:rPr>
                        <a:t> </a:t>
                      </a:r>
                    </a:p>
                  </a:txBody>
                  <a:tcPr marL="7684" marR="7684" marT="7684" marB="0" anchor="ctr">
                    <a:lnL>
                      <a:noFill/>
                    </a:lnL>
                    <a:lnR>
                      <a:noFill/>
                    </a:lnR>
                    <a:lnT>
                      <a:noFill/>
                    </a:lnT>
                    <a:lnB>
                      <a:noFill/>
                    </a:lnB>
                    <a:solidFill>
                      <a:srgbClr val="CCCCFF"/>
                    </a:solidFill>
                  </a:tcPr>
                </a:tc>
              </a:tr>
              <a:tr h="193672">
                <a:tc>
                  <a:txBody>
                    <a:bodyPr/>
                    <a:lstStyle/>
                    <a:p>
                      <a:pPr algn="l" fontAlgn="ctr"/>
                      <a:r>
                        <a:rPr lang="en-GB" sz="1000" b="1" i="0" u="none" strike="noStrike">
                          <a:solidFill>
                            <a:srgbClr val="000000"/>
                          </a:solidFill>
                          <a:latin typeface="Arial"/>
                        </a:rPr>
                        <a:t>South East</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87</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68</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76</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68</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90</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53</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89</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70</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92</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89</a:t>
                      </a:r>
                    </a:p>
                  </a:txBody>
                  <a:tcPr marL="7684" marR="7684" marT="7684" marB="0" anchor="ctr">
                    <a:lnL>
                      <a:noFill/>
                    </a:lnL>
                    <a:lnR w="12700" cap="flat" cmpd="sng" algn="ctr">
                      <a:solidFill>
                        <a:srgbClr val="0066CC"/>
                      </a:solidFill>
                      <a:prstDash val="solid"/>
                      <a:round/>
                      <a:headEnd type="none" w="med" len="med"/>
                      <a:tailEnd type="none" w="med" len="med"/>
                    </a:lnR>
                    <a:lnT>
                      <a:noFill/>
                    </a:lnT>
                    <a:lnB>
                      <a:noFill/>
                    </a:lnB>
                    <a:solidFill>
                      <a:srgbClr val="FFFFFF"/>
                    </a:solidFill>
                  </a:tcPr>
                </a:tc>
                <a:tc>
                  <a:txBody>
                    <a:bodyPr/>
                    <a:lstStyle/>
                    <a:p>
                      <a:pPr algn="l" fontAlgn="ctr"/>
                      <a:r>
                        <a:rPr lang="en-GB" sz="1000" b="1" i="0" u="none" strike="noStrike">
                          <a:solidFill>
                            <a:srgbClr val="000000"/>
                          </a:solidFill>
                          <a:latin typeface="Arial"/>
                        </a:rPr>
                        <a:t> </a:t>
                      </a:r>
                    </a:p>
                  </a:txBody>
                  <a:tcPr marL="7684" marR="7684" marT="7684" marB="0" anchor="ctr">
                    <a:lnL w="12700" cap="flat" cmpd="sng" algn="ctr">
                      <a:solidFill>
                        <a:srgbClr val="0066CC"/>
                      </a:solidFill>
                      <a:prstDash val="solid"/>
                      <a:round/>
                      <a:headEnd type="none" w="med" len="med"/>
                      <a:tailEnd type="none" w="med" len="med"/>
                    </a:lnL>
                    <a:lnR>
                      <a:noFill/>
                    </a:lnR>
                    <a:lnT>
                      <a:noFill/>
                    </a:lnT>
                    <a:lnB>
                      <a:noFill/>
                    </a:lnB>
                    <a:solidFill>
                      <a:srgbClr val="CCCCFF"/>
                    </a:solidFill>
                  </a:tcPr>
                </a:tc>
                <a:tc>
                  <a:txBody>
                    <a:bodyPr/>
                    <a:lstStyle/>
                    <a:p>
                      <a:pPr algn="r" fontAlgn="ctr"/>
                      <a:r>
                        <a:rPr lang="en-GB" sz="1000" b="1" i="0" u="none" strike="noStrike">
                          <a:solidFill>
                            <a:srgbClr val="000000"/>
                          </a:solidFill>
                          <a:latin typeface="Arial"/>
                        </a:rPr>
                        <a:t>87</a:t>
                      </a:r>
                    </a:p>
                  </a:txBody>
                  <a:tcPr marL="7684" marR="7684" marT="7684" marB="0" anchor="ctr">
                    <a:lnL>
                      <a:noFill/>
                    </a:lnL>
                    <a:lnR>
                      <a:noFill/>
                    </a:lnR>
                    <a:lnT>
                      <a:noFill/>
                    </a:lnT>
                    <a:lnB>
                      <a:noFill/>
                    </a:lnB>
                    <a:solidFill>
                      <a:srgbClr val="CCCCFF"/>
                    </a:solidFill>
                  </a:tcPr>
                </a:tc>
                <a:tc>
                  <a:txBody>
                    <a:bodyPr/>
                    <a:lstStyle/>
                    <a:p>
                      <a:pPr algn="l" fontAlgn="ctr"/>
                      <a:r>
                        <a:rPr lang="en-GB" sz="1000" b="1" i="0" u="none" strike="noStrike">
                          <a:solidFill>
                            <a:srgbClr val="000000"/>
                          </a:solidFill>
                          <a:latin typeface="Arial"/>
                        </a:rPr>
                        <a:t> </a:t>
                      </a:r>
                    </a:p>
                  </a:txBody>
                  <a:tcPr marL="7684" marR="7684" marT="7684" marB="0" anchor="ctr">
                    <a:lnL>
                      <a:noFill/>
                    </a:lnL>
                    <a:lnR>
                      <a:noFill/>
                    </a:lnR>
                    <a:lnT>
                      <a:noFill/>
                    </a:lnT>
                    <a:lnB>
                      <a:noFill/>
                    </a:lnB>
                    <a:solidFill>
                      <a:srgbClr val="CCCCFF"/>
                    </a:solidFill>
                  </a:tcPr>
                </a:tc>
              </a:tr>
              <a:tr h="193672">
                <a:tc>
                  <a:txBody>
                    <a:bodyPr/>
                    <a:lstStyle/>
                    <a:p>
                      <a:pPr algn="l" fontAlgn="ctr"/>
                      <a:r>
                        <a:rPr lang="en-GB" sz="1000" b="1" i="0" u="none" strike="noStrike">
                          <a:solidFill>
                            <a:srgbClr val="000000"/>
                          </a:solidFill>
                          <a:latin typeface="Arial"/>
                        </a:rPr>
                        <a:t>South West</a:t>
                      </a:r>
                    </a:p>
                  </a:txBody>
                  <a:tcPr marL="7684" marR="7684" marT="7684" marB="0" anchor="ctr">
                    <a:lnL>
                      <a:noFill/>
                    </a:lnL>
                    <a:lnR>
                      <a:noFill/>
                    </a:lnR>
                    <a:lnT>
                      <a:noFill/>
                    </a:lnT>
                    <a:lnB w="6350" cap="flat" cmpd="sng" algn="ctr">
                      <a:solidFill>
                        <a:srgbClr val="0066CC"/>
                      </a:solidFill>
                      <a:prstDash val="solid"/>
                      <a:round/>
                      <a:headEnd type="none" w="med" len="med"/>
                      <a:tailEnd type="none" w="med" len="med"/>
                    </a:lnB>
                    <a:solidFill>
                      <a:srgbClr val="FFFFFF"/>
                    </a:solidFill>
                  </a:tcPr>
                </a:tc>
                <a:tc>
                  <a:txBody>
                    <a:bodyPr/>
                    <a:lstStyle/>
                    <a:p>
                      <a:pPr algn="r" fontAlgn="ctr"/>
                      <a:r>
                        <a:rPr lang="en-GB" sz="1000" b="1" i="0" u="none" strike="noStrike">
                          <a:solidFill>
                            <a:srgbClr val="000000"/>
                          </a:solidFill>
                          <a:latin typeface="Arial"/>
                        </a:rPr>
                        <a:t>82</a:t>
                      </a:r>
                    </a:p>
                  </a:txBody>
                  <a:tcPr marL="7684" marR="7684" marT="7684" marB="0" anchor="ctr">
                    <a:lnL>
                      <a:noFill/>
                    </a:lnL>
                    <a:lnR>
                      <a:noFill/>
                    </a:lnR>
                    <a:lnT>
                      <a:noFill/>
                    </a:lnT>
                    <a:lnB w="6350" cap="flat" cmpd="sng" algn="ctr">
                      <a:solidFill>
                        <a:srgbClr val="0066CC"/>
                      </a:solidFill>
                      <a:prstDash val="solid"/>
                      <a:round/>
                      <a:headEnd type="none" w="med" len="med"/>
                      <a:tailEnd type="none" w="med" len="med"/>
                    </a:lnB>
                    <a:solidFill>
                      <a:srgbClr val="FFFFFF"/>
                    </a:solidFill>
                  </a:tcPr>
                </a:tc>
                <a:tc>
                  <a:txBody>
                    <a:bodyPr/>
                    <a:lstStyle/>
                    <a:p>
                      <a:pPr algn="r" fontAlgn="ctr"/>
                      <a:r>
                        <a:rPr lang="en-GB" sz="1000" b="1" i="0" u="none" strike="noStrike">
                          <a:solidFill>
                            <a:srgbClr val="000000"/>
                          </a:solidFill>
                          <a:latin typeface="Arial"/>
                        </a:rPr>
                        <a:t>89</a:t>
                      </a:r>
                    </a:p>
                  </a:txBody>
                  <a:tcPr marL="7684" marR="7684" marT="7684" marB="0" anchor="ctr">
                    <a:lnL>
                      <a:noFill/>
                    </a:lnL>
                    <a:lnR>
                      <a:noFill/>
                    </a:lnR>
                    <a:lnT>
                      <a:noFill/>
                    </a:lnT>
                    <a:lnB w="6350" cap="flat" cmpd="sng" algn="ctr">
                      <a:solidFill>
                        <a:srgbClr val="0066CC"/>
                      </a:solidFill>
                      <a:prstDash val="solid"/>
                      <a:round/>
                      <a:headEnd type="none" w="med" len="med"/>
                      <a:tailEnd type="none" w="med" len="med"/>
                    </a:lnB>
                    <a:solidFill>
                      <a:srgbClr val="FFFFFF"/>
                    </a:solidFill>
                  </a:tcPr>
                </a:tc>
                <a:tc>
                  <a:txBody>
                    <a:bodyPr/>
                    <a:lstStyle/>
                    <a:p>
                      <a:pPr algn="r" fontAlgn="ctr"/>
                      <a:r>
                        <a:rPr lang="en-GB" sz="1000" b="1" i="0" u="none" strike="noStrike">
                          <a:solidFill>
                            <a:srgbClr val="000000"/>
                          </a:solidFill>
                          <a:latin typeface="Arial"/>
                        </a:rPr>
                        <a:t>79</a:t>
                      </a:r>
                    </a:p>
                  </a:txBody>
                  <a:tcPr marL="7684" marR="7684" marT="7684" marB="0" anchor="ctr">
                    <a:lnL>
                      <a:noFill/>
                    </a:lnL>
                    <a:lnR>
                      <a:noFill/>
                    </a:lnR>
                    <a:lnT>
                      <a:noFill/>
                    </a:lnT>
                    <a:lnB w="6350" cap="flat" cmpd="sng" algn="ctr">
                      <a:solidFill>
                        <a:srgbClr val="0066CC"/>
                      </a:solidFill>
                      <a:prstDash val="solid"/>
                      <a:round/>
                      <a:headEnd type="none" w="med" len="med"/>
                      <a:tailEnd type="none" w="med" len="med"/>
                    </a:lnB>
                    <a:solidFill>
                      <a:srgbClr val="FFFFFF"/>
                    </a:solidFill>
                  </a:tcPr>
                </a:tc>
                <a:tc>
                  <a:txBody>
                    <a:bodyPr/>
                    <a:lstStyle/>
                    <a:p>
                      <a:pPr algn="r" fontAlgn="ctr"/>
                      <a:r>
                        <a:rPr lang="en-GB" sz="1000" b="1" i="0" u="none" strike="noStrike">
                          <a:solidFill>
                            <a:srgbClr val="000000"/>
                          </a:solidFill>
                          <a:latin typeface="Arial"/>
                        </a:rPr>
                        <a:t>77</a:t>
                      </a:r>
                    </a:p>
                  </a:txBody>
                  <a:tcPr marL="7684" marR="7684" marT="7684" marB="0" anchor="ctr">
                    <a:lnL>
                      <a:noFill/>
                    </a:lnL>
                    <a:lnR>
                      <a:noFill/>
                    </a:lnR>
                    <a:lnT>
                      <a:noFill/>
                    </a:lnT>
                    <a:lnB w="6350" cap="flat" cmpd="sng" algn="ctr">
                      <a:solidFill>
                        <a:srgbClr val="0066CC"/>
                      </a:solidFill>
                      <a:prstDash val="solid"/>
                      <a:round/>
                      <a:headEnd type="none" w="med" len="med"/>
                      <a:tailEnd type="none" w="med" len="med"/>
                    </a:lnB>
                    <a:solidFill>
                      <a:srgbClr val="FFFFFF"/>
                    </a:solidFill>
                  </a:tcPr>
                </a:tc>
                <a:tc>
                  <a:txBody>
                    <a:bodyPr/>
                    <a:lstStyle/>
                    <a:p>
                      <a:pPr algn="r" fontAlgn="ctr"/>
                      <a:r>
                        <a:rPr lang="en-GB" sz="1000" b="1" i="0" u="none" strike="noStrike">
                          <a:solidFill>
                            <a:srgbClr val="000000"/>
                          </a:solidFill>
                          <a:latin typeface="Arial"/>
                        </a:rPr>
                        <a:t>109</a:t>
                      </a:r>
                    </a:p>
                  </a:txBody>
                  <a:tcPr marL="7684" marR="7684" marT="7684" marB="0" anchor="ctr">
                    <a:lnL>
                      <a:noFill/>
                    </a:lnL>
                    <a:lnR>
                      <a:noFill/>
                    </a:lnR>
                    <a:lnT>
                      <a:noFill/>
                    </a:lnT>
                    <a:lnB w="6350" cap="flat" cmpd="sng" algn="ctr">
                      <a:solidFill>
                        <a:srgbClr val="0066CC"/>
                      </a:solidFill>
                      <a:prstDash val="solid"/>
                      <a:round/>
                      <a:headEnd type="none" w="med" len="med"/>
                      <a:tailEnd type="none" w="med" len="med"/>
                    </a:lnB>
                    <a:solidFill>
                      <a:srgbClr val="FFFFFF"/>
                    </a:solidFill>
                  </a:tcPr>
                </a:tc>
                <a:tc>
                  <a:txBody>
                    <a:bodyPr/>
                    <a:lstStyle/>
                    <a:p>
                      <a:pPr algn="r" fontAlgn="ctr"/>
                      <a:r>
                        <a:rPr lang="en-GB" sz="1000" b="1" i="0" u="none" strike="noStrike">
                          <a:solidFill>
                            <a:srgbClr val="000000"/>
                          </a:solidFill>
                          <a:latin typeface="Arial"/>
                        </a:rPr>
                        <a:t>53</a:t>
                      </a:r>
                    </a:p>
                  </a:txBody>
                  <a:tcPr marL="7684" marR="7684" marT="7684" marB="0" anchor="ctr">
                    <a:lnL>
                      <a:noFill/>
                    </a:lnL>
                    <a:lnR>
                      <a:noFill/>
                    </a:lnR>
                    <a:lnT>
                      <a:noFill/>
                    </a:lnT>
                    <a:lnB w="6350" cap="flat" cmpd="sng" algn="ctr">
                      <a:solidFill>
                        <a:srgbClr val="0066CC"/>
                      </a:solidFill>
                      <a:prstDash val="solid"/>
                      <a:round/>
                      <a:headEnd type="none" w="med" len="med"/>
                      <a:tailEnd type="none" w="med" len="med"/>
                    </a:lnB>
                    <a:solidFill>
                      <a:srgbClr val="FFFFFF"/>
                    </a:solidFill>
                  </a:tcPr>
                </a:tc>
                <a:tc>
                  <a:txBody>
                    <a:bodyPr/>
                    <a:lstStyle/>
                    <a:p>
                      <a:pPr algn="r" fontAlgn="ctr"/>
                      <a:r>
                        <a:rPr lang="en-GB" sz="1000" b="1" i="0" u="none" strike="noStrike">
                          <a:solidFill>
                            <a:srgbClr val="000000"/>
                          </a:solidFill>
                          <a:latin typeface="Arial"/>
                        </a:rPr>
                        <a:t>93</a:t>
                      </a:r>
                    </a:p>
                  </a:txBody>
                  <a:tcPr marL="7684" marR="7684" marT="7684" marB="0" anchor="ctr">
                    <a:lnL>
                      <a:noFill/>
                    </a:lnL>
                    <a:lnR>
                      <a:noFill/>
                    </a:lnR>
                    <a:lnT>
                      <a:noFill/>
                    </a:lnT>
                    <a:lnB w="6350" cap="flat" cmpd="sng" algn="ctr">
                      <a:solidFill>
                        <a:srgbClr val="0066CC"/>
                      </a:solidFill>
                      <a:prstDash val="solid"/>
                      <a:round/>
                      <a:headEnd type="none" w="med" len="med"/>
                      <a:tailEnd type="none" w="med" len="med"/>
                    </a:lnB>
                    <a:solidFill>
                      <a:srgbClr val="FFFFFF"/>
                    </a:solidFill>
                  </a:tcPr>
                </a:tc>
                <a:tc>
                  <a:txBody>
                    <a:bodyPr/>
                    <a:lstStyle/>
                    <a:p>
                      <a:pPr algn="r" fontAlgn="ctr"/>
                      <a:r>
                        <a:rPr lang="en-GB" sz="1000" b="1" i="0" u="none" strike="noStrike">
                          <a:solidFill>
                            <a:srgbClr val="000000"/>
                          </a:solidFill>
                          <a:latin typeface="Arial"/>
                        </a:rPr>
                        <a:t>78</a:t>
                      </a:r>
                    </a:p>
                  </a:txBody>
                  <a:tcPr marL="7684" marR="7684" marT="7684" marB="0" anchor="ctr">
                    <a:lnL>
                      <a:noFill/>
                    </a:lnL>
                    <a:lnR>
                      <a:noFill/>
                    </a:lnR>
                    <a:lnT>
                      <a:noFill/>
                    </a:lnT>
                    <a:lnB w="6350" cap="flat" cmpd="sng" algn="ctr">
                      <a:solidFill>
                        <a:srgbClr val="0066CC"/>
                      </a:solidFill>
                      <a:prstDash val="solid"/>
                      <a:round/>
                      <a:headEnd type="none" w="med" len="med"/>
                      <a:tailEnd type="none" w="med" len="med"/>
                    </a:lnB>
                    <a:solidFill>
                      <a:srgbClr val="FFFFFF"/>
                    </a:solidFill>
                  </a:tcPr>
                </a:tc>
                <a:tc>
                  <a:txBody>
                    <a:bodyPr/>
                    <a:lstStyle/>
                    <a:p>
                      <a:pPr algn="r" fontAlgn="ctr"/>
                      <a:r>
                        <a:rPr lang="en-GB" sz="1000" b="1" i="0" u="none" strike="noStrike">
                          <a:solidFill>
                            <a:srgbClr val="000000"/>
                          </a:solidFill>
                          <a:latin typeface="Arial"/>
                        </a:rPr>
                        <a:t>93</a:t>
                      </a:r>
                    </a:p>
                  </a:txBody>
                  <a:tcPr marL="7684" marR="7684" marT="7684" marB="0" anchor="ctr">
                    <a:lnL>
                      <a:noFill/>
                    </a:lnL>
                    <a:lnR>
                      <a:noFill/>
                    </a:lnR>
                    <a:lnT>
                      <a:noFill/>
                    </a:lnT>
                    <a:lnB w="6350" cap="flat" cmpd="sng" algn="ctr">
                      <a:solidFill>
                        <a:srgbClr val="0066CC"/>
                      </a:solidFill>
                      <a:prstDash val="solid"/>
                      <a:round/>
                      <a:headEnd type="none" w="med" len="med"/>
                      <a:tailEnd type="none" w="med" len="med"/>
                    </a:lnB>
                    <a:solidFill>
                      <a:srgbClr val="FFFFFF"/>
                    </a:solidFill>
                  </a:tcPr>
                </a:tc>
                <a:tc>
                  <a:txBody>
                    <a:bodyPr/>
                    <a:lstStyle/>
                    <a:p>
                      <a:pPr algn="r" fontAlgn="ctr"/>
                      <a:r>
                        <a:rPr lang="en-GB" sz="1000" b="1" i="0" u="none" strike="noStrike">
                          <a:solidFill>
                            <a:srgbClr val="000000"/>
                          </a:solidFill>
                          <a:latin typeface="Arial"/>
                        </a:rPr>
                        <a:t>100</a:t>
                      </a:r>
                    </a:p>
                  </a:txBody>
                  <a:tcPr marL="7684" marR="7684" marT="7684" marB="0" anchor="ctr">
                    <a:lnL>
                      <a:noFill/>
                    </a:lnL>
                    <a:lnR w="12700" cap="flat" cmpd="sng" algn="ctr">
                      <a:solidFill>
                        <a:srgbClr val="0066CC"/>
                      </a:solidFill>
                      <a:prstDash val="solid"/>
                      <a:round/>
                      <a:headEnd type="none" w="med" len="med"/>
                      <a:tailEnd type="none" w="med" len="med"/>
                    </a:lnR>
                    <a:lnT>
                      <a:noFill/>
                    </a:lnT>
                    <a:lnB w="6350" cap="flat" cmpd="sng" algn="ctr">
                      <a:solidFill>
                        <a:srgbClr val="0066CC"/>
                      </a:solidFill>
                      <a:prstDash val="solid"/>
                      <a:round/>
                      <a:headEnd type="none" w="med" len="med"/>
                      <a:tailEnd type="none" w="med" len="med"/>
                    </a:lnB>
                    <a:solidFill>
                      <a:srgbClr val="FFFFFF"/>
                    </a:solidFill>
                  </a:tcPr>
                </a:tc>
                <a:tc>
                  <a:txBody>
                    <a:bodyPr/>
                    <a:lstStyle/>
                    <a:p>
                      <a:pPr algn="l" fontAlgn="ctr"/>
                      <a:r>
                        <a:rPr lang="en-GB" sz="1000" b="1" i="0" u="none" strike="noStrike">
                          <a:solidFill>
                            <a:srgbClr val="000000"/>
                          </a:solidFill>
                          <a:latin typeface="Arial"/>
                        </a:rPr>
                        <a:t> </a:t>
                      </a:r>
                    </a:p>
                  </a:txBody>
                  <a:tcPr marL="7684" marR="7684" marT="7684" marB="0" anchor="ctr">
                    <a:lnL w="12700" cap="flat" cmpd="sng" algn="ctr">
                      <a:solidFill>
                        <a:srgbClr val="0066CC"/>
                      </a:solidFill>
                      <a:prstDash val="solid"/>
                      <a:round/>
                      <a:headEnd type="none" w="med" len="med"/>
                      <a:tailEnd type="none" w="med" len="med"/>
                    </a:lnL>
                    <a:lnR>
                      <a:noFill/>
                    </a:lnR>
                    <a:lnT>
                      <a:noFill/>
                    </a:lnT>
                    <a:lnB w="6350" cap="flat" cmpd="sng" algn="ctr">
                      <a:solidFill>
                        <a:srgbClr val="0066CC"/>
                      </a:solidFill>
                      <a:prstDash val="solid"/>
                      <a:round/>
                      <a:headEnd type="none" w="med" len="med"/>
                      <a:tailEnd type="none" w="med" len="med"/>
                    </a:lnB>
                    <a:solidFill>
                      <a:srgbClr val="CCCCFF"/>
                    </a:solidFill>
                  </a:tcPr>
                </a:tc>
                <a:tc>
                  <a:txBody>
                    <a:bodyPr/>
                    <a:lstStyle/>
                    <a:p>
                      <a:pPr algn="r" fontAlgn="ctr"/>
                      <a:r>
                        <a:rPr lang="en-GB" sz="1000" b="1" i="0" u="none" strike="noStrike">
                          <a:solidFill>
                            <a:srgbClr val="000000"/>
                          </a:solidFill>
                          <a:latin typeface="Arial"/>
                        </a:rPr>
                        <a:t>93</a:t>
                      </a:r>
                    </a:p>
                  </a:txBody>
                  <a:tcPr marL="7684" marR="7684" marT="7684" marB="0" anchor="ctr">
                    <a:lnL>
                      <a:noFill/>
                    </a:lnL>
                    <a:lnR>
                      <a:noFill/>
                    </a:lnR>
                    <a:lnT>
                      <a:noFill/>
                    </a:lnT>
                    <a:lnB w="6350" cap="flat" cmpd="sng" algn="ctr">
                      <a:solidFill>
                        <a:srgbClr val="0066CC"/>
                      </a:solidFill>
                      <a:prstDash val="solid"/>
                      <a:round/>
                      <a:headEnd type="none" w="med" len="med"/>
                      <a:tailEnd type="none" w="med" len="med"/>
                    </a:lnB>
                    <a:solidFill>
                      <a:srgbClr val="CCCCFF"/>
                    </a:solidFill>
                  </a:tcPr>
                </a:tc>
                <a:tc>
                  <a:txBody>
                    <a:bodyPr/>
                    <a:lstStyle/>
                    <a:p>
                      <a:pPr algn="l" fontAlgn="ctr"/>
                      <a:r>
                        <a:rPr lang="en-GB" sz="1000" b="1" i="0" u="none" strike="noStrike">
                          <a:solidFill>
                            <a:srgbClr val="000000"/>
                          </a:solidFill>
                          <a:latin typeface="Arial"/>
                        </a:rPr>
                        <a:t> </a:t>
                      </a:r>
                    </a:p>
                  </a:txBody>
                  <a:tcPr marL="7684" marR="7684" marT="7684" marB="0" anchor="ctr">
                    <a:lnL>
                      <a:noFill/>
                    </a:lnL>
                    <a:lnR>
                      <a:noFill/>
                    </a:lnR>
                    <a:lnT>
                      <a:noFill/>
                    </a:lnT>
                    <a:lnB w="6350" cap="flat" cmpd="sng" algn="ctr">
                      <a:solidFill>
                        <a:srgbClr val="0066CC"/>
                      </a:solidFill>
                      <a:prstDash val="solid"/>
                      <a:round/>
                      <a:headEnd type="none" w="med" len="med"/>
                      <a:tailEnd type="none" w="med" len="med"/>
                    </a:lnB>
                    <a:solidFill>
                      <a:srgbClr val="CCCCFF"/>
                    </a:solidFill>
                  </a:tcPr>
                </a:tc>
              </a:tr>
              <a:tr h="193672">
                <a:tc>
                  <a:txBody>
                    <a:bodyPr/>
                    <a:lstStyle/>
                    <a:p>
                      <a:pPr algn="l" fontAlgn="ctr"/>
                      <a:r>
                        <a:rPr lang="en-GB" sz="1000" b="1" i="0" u="none" strike="noStrike">
                          <a:solidFill>
                            <a:srgbClr val="000000"/>
                          </a:solidFill>
                          <a:latin typeface="Arial"/>
                        </a:rPr>
                        <a:t>England</a:t>
                      </a:r>
                    </a:p>
                  </a:txBody>
                  <a:tcPr marL="7684" marR="7684" marT="7684" marB="0" anchor="ctr">
                    <a:lnL>
                      <a:noFill/>
                    </a:lnL>
                    <a:lnR>
                      <a:noFill/>
                    </a:lnR>
                    <a:lnT w="6350" cap="flat" cmpd="sng" algn="ctr">
                      <a:solidFill>
                        <a:srgbClr val="0066CC"/>
                      </a:solidFill>
                      <a:prstDash val="solid"/>
                      <a:round/>
                      <a:headEnd type="none" w="med" len="med"/>
                      <a:tailEnd type="none" w="med" len="med"/>
                    </a:lnT>
                    <a:lnB>
                      <a:noFill/>
                    </a:lnB>
                    <a:solidFill>
                      <a:srgbClr val="FFFFFF"/>
                    </a:solidFill>
                  </a:tcPr>
                </a:tc>
                <a:tc>
                  <a:txBody>
                    <a:bodyPr/>
                    <a:lstStyle/>
                    <a:p>
                      <a:pPr algn="r" fontAlgn="ctr"/>
                      <a:r>
                        <a:rPr lang="en-GB" sz="1000" b="1" i="0" u="none" strike="noStrike">
                          <a:solidFill>
                            <a:srgbClr val="000000"/>
                          </a:solidFill>
                          <a:latin typeface="Arial"/>
                        </a:rPr>
                        <a:t>87</a:t>
                      </a:r>
                    </a:p>
                  </a:txBody>
                  <a:tcPr marL="7684" marR="7684" marT="7684" marB="0" anchor="ctr">
                    <a:lnL>
                      <a:noFill/>
                    </a:lnL>
                    <a:lnR>
                      <a:noFill/>
                    </a:lnR>
                    <a:lnT w="6350" cap="flat" cmpd="sng" algn="ctr">
                      <a:solidFill>
                        <a:srgbClr val="0066CC"/>
                      </a:solidFill>
                      <a:prstDash val="solid"/>
                      <a:round/>
                      <a:headEnd type="none" w="med" len="med"/>
                      <a:tailEnd type="none" w="med" len="med"/>
                    </a:lnT>
                    <a:lnB>
                      <a:noFill/>
                    </a:lnB>
                    <a:solidFill>
                      <a:srgbClr val="FFFFFF"/>
                    </a:solidFill>
                  </a:tcPr>
                </a:tc>
                <a:tc>
                  <a:txBody>
                    <a:bodyPr/>
                    <a:lstStyle/>
                    <a:p>
                      <a:pPr algn="r" fontAlgn="ctr"/>
                      <a:r>
                        <a:rPr lang="en-GB" sz="1000" b="1" i="0" u="none" strike="noStrike">
                          <a:solidFill>
                            <a:srgbClr val="000000"/>
                          </a:solidFill>
                          <a:latin typeface="Arial"/>
                        </a:rPr>
                        <a:t>92</a:t>
                      </a:r>
                    </a:p>
                  </a:txBody>
                  <a:tcPr marL="7684" marR="7684" marT="7684" marB="0" anchor="ctr">
                    <a:lnL>
                      <a:noFill/>
                    </a:lnL>
                    <a:lnR>
                      <a:noFill/>
                    </a:lnR>
                    <a:lnT w="6350" cap="flat" cmpd="sng" algn="ctr">
                      <a:solidFill>
                        <a:srgbClr val="0066CC"/>
                      </a:solidFill>
                      <a:prstDash val="solid"/>
                      <a:round/>
                      <a:headEnd type="none" w="med" len="med"/>
                      <a:tailEnd type="none" w="med" len="med"/>
                    </a:lnT>
                    <a:lnB>
                      <a:noFill/>
                    </a:lnB>
                    <a:solidFill>
                      <a:srgbClr val="FFFFFF"/>
                    </a:solidFill>
                  </a:tcPr>
                </a:tc>
                <a:tc>
                  <a:txBody>
                    <a:bodyPr/>
                    <a:lstStyle/>
                    <a:p>
                      <a:pPr algn="r" fontAlgn="ctr"/>
                      <a:r>
                        <a:rPr lang="en-GB" sz="1000" b="1" i="0" u="none" strike="noStrike">
                          <a:solidFill>
                            <a:srgbClr val="000000"/>
                          </a:solidFill>
                          <a:latin typeface="Arial"/>
                        </a:rPr>
                        <a:t>98</a:t>
                      </a:r>
                    </a:p>
                  </a:txBody>
                  <a:tcPr marL="7684" marR="7684" marT="7684" marB="0" anchor="ctr">
                    <a:lnL>
                      <a:noFill/>
                    </a:lnL>
                    <a:lnR>
                      <a:noFill/>
                    </a:lnR>
                    <a:lnT w="6350" cap="flat" cmpd="sng" algn="ctr">
                      <a:solidFill>
                        <a:srgbClr val="0066CC"/>
                      </a:solidFill>
                      <a:prstDash val="solid"/>
                      <a:round/>
                      <a:headEnd type="none" w="med" len="med"/>
                      <a:tailEnd type="none" w="med" len="med"/>
                    </a:lnT>
                    <a:lnB>
                      <a:noFill/>
                    </a:lnB>
                    <a:solidFill>
                      <a:srgbClr val="FFFFFF"/>
                    </a:solidFill>
                  </a:tcPr>
                </a:tc>
                <a:tc>
                  <a:txBody>
                    <a:bodyPr/>
                    <a:lstStyle/>
                    <a:p>
                      <a:pPr algn="r" fontAlgn="ctr"/>
                      <a:r>
                        <a:rPr lang="en-GB" sz="1000" b="1" i="0" u="none" strike="noStrike">
                          <a:solidFill>
                            <a:srgbClr val="000000"/>
                          </a:solidFill>
                          <a:latin typeface="Arial"/>
                        </a:rPr>
                        <a:t>88</a:t>
                      </a:r>
                    </a:p>
                  </a:txBody>
                  <a:tcPr marL="7684" marR="7684" marT="7684" marB="0" anchor="ctr">
                    <a:lnL>
                      <a:noFill/>
                    </a:lnL>
                    <a:lnR>
                      <a:noFill/>
                    </a:lnR>
                    <a:lnT w="6350" cap="flat" cmpd="sng" algn="ctr">
                      <a:solidFill>
                        <a:srgbClr val="0066CC"/>
                      </a:solidFill>
                      <a:prstDash val="solid"/>
                      <a:round/>
                      <a:headEnd type="none" w="med" len="med"/>
                      <a:tailEnd type="none" w="med" len="med"/>
                    </a:lnT>
                    <a:lnB>
                      <a:noFill/>
                    </a:lnB>
                    <a:solidFill>
                      <a:srgbClr val="FFFFFF"/>
                    </a:solidFill>
                  </a:tcPr>
                </a:tc>
                <a:tc>
                  <a:txBody>
                    <a:bodyPr/>
                    <a:lstStyle/>
                    <a:p>
                      <a:pPr algn="r" fontAlgn="ctr"/>
                      <a:r>
                        <a:rPr lang="en-GB" sz="1000" b="1" i="0" u="none" strike="noStrike">
                          <a:solidFill>
                            <a:srgbClr val="000000"/>
                          </a:solidFill>
                          <a:latin typeface="Arial"/>
                        </a:rPr>
                        <a:t>95</a:t>
                      </a:r>
                    </a:p>
                  </a:txBody>
                  <a:tcPr marL="7684" marR="7684" marT="7684" marB="0" anchor="ctr">
                    <a:lnL>
                      <a:noFill/>
                    </a:lnL>
                    <a:lnR>
                      <a:noFill/>
                    </a:lnR>
                    <a:lnT w="6350" cap="flat" cmpd="sng" algn="ctr">
                      <a:solidFill>
                        <a:srgbClr val="0066CC"/>
                      </a:solidFill>
                      <a:prstDash val="solid"/>
                      <a:round/>
                      <a:headEnd type="none" w="med" len="med"/>
                      <a:tailEnd type="none" w="med" len="med"/>
                    </a:lnT>
                    <a:lnB>
                      <a:noFill/>
                    </a:lnB>
                    <a:solidFill>
                      <a:srgbClr val="FFFFFF"/>
                    </a:solidFill>
                  </a:tcPr>
                </a:tc>
                <a:tc>
                  <a:txBody>
                    <a:bodyPr/>
                    <a:lstStyle/>
                    <a:p>
                      <a:pPr algn="r" fontAlgn="ctr"/>
                      <a:r>
                        <a:rPr lang="en-GB" sz="1000" b="1" i="0" u="none" strike="noStrike">
                          <a:solidFill>
                            <a:srgbClr val="000000"/>
                          </a:solidFill>
                          <a:latin typeface="Arial"/>
                        </a:rPr>
                        <a:t>81</a:t>
                      </a:r>
                    </a:p>
                  </a:txBody>
                  <a:tcPr marL="7684" marR="7684" marT="7684" marB="0" anchor="ctr">
                    <a:lnL>
                      <a:noFill/>
                    </a:lnL>
                    <a:lnR>
                      <a:noFill/>
                    </a:lnR>
                    <a:lnT w="6350" cap="flat" cmpd="sng" algn="ctr">
                      <a:solidFill>
                        <a:srgbClr val="0066CC"/>
                      </a:solidFill>
                      <a:prstDash val="solid"/>
                      <a:round/>
                      <a:headEnd type="none" w="med" len="med"/>
                      <a:tailEnd type="none" w="med" len="med"/>
                    </a:lnT>
                    <a:lnB>
                      <a:noFill/>
                    </a:lnB>
                    <a:solidFill>
                      <a:srgbClr val="FFFFFF"/>
                    </a:solidFill>
                  </a:tcPr>
                </a:tc>
                <a:tc>
                  <a:txBody>
                    <a:bodyPr/>
                    <a:lstStyle/>
                    <a:p>
                      <a:pPr algn="r" fontAlgn="ctr"/>
                      <a:r>
                        <a:rPr lang="en-GB" sz="1000" b="1" i="0" u="none" strike="noStrike">
                          <a:solidFill>
                            <a:srgbClr val="000000"/>
                          </a:solidFill>
                          <a:latin typeface="Arial"/>
                        </a:rPr>
                        <a:t>98</a:t>
                      </a:r>
                    </a:p>
                  </a:txBody>
                  <a:tcPr marL="7684" marR="7684" marT="7684" marB="0" anchor="ctr">
                    <a:lnL>
                      <a:noFill/>
                    </a:lnL>
                    <a:lnR>
                      <a:noFill/>
                    </a:lnR>
                    <a:lnT w="6350" cap="flat" cmpd="sng" algn="ctr">
                      <a:solidFill>
                        <a:srgbClr val="0066CC"/>
                      </a:solidFill>
                      <a:prstDash val="solid"/>
                      <a:round/>
                      <a:headEnd type="none" w="med" len="med"/>
                      <a:tailEnd type="none" w="med" len="med"/>
                    </a:lnT>
                    <a:lnB>
                      <a:noFill/>
                    </a:lnB>
                    <a:solidFill>
                      <a:srgbClr val="FFFFFF"/>
                    </a:solidFill>
                  </a:tcPr>
                </a:tc>
                <a:tc>
                  <a:txBody>
                    <a:bodyPr/>
                    <a:lstStyle/>
                    <a:p>
                      <a:pPr algn="r" fontAlgn="ctr"/>
                      <a:r>
                        <a:rPr lang="en-GB" sz="1000" b="1" i="0" u="none" strike="noStrike">
                          <a:solidFill>
                            <a:srgbClr val="000000"/>
                          </a:solidFill>
                          <a:latin typeface="Arial"/>
                        </a:rPr>
                        <a:t>87</a:t>
                      </a:r>
                    </a:p>
                  </a:txBody>
                  <a:tcPr marL="7684" marR="7684" marT="7684" marB="0" anchor="ctr">
                    <a:lnL>
                      <a:noFill/>
                    </a:lnL>
                    <a:lnR>
                      <a:noFill/>
                    </a:lnR>
                    <a:lnT w="6350" cap="flat" cmpd="sng" algn="ctr">
                      <a:solidFill>
                        <a:srgbClr val="0066CC"/>
                      </a:solidFill>
                      <a:prstDash val="solid"/>
                      <a:round/>
                      <a:headEnd type="none" w="med" len="med"/>
                      <a:tailEnd type="none" w="med" len="med"/>
                    </a:lnT>
                    <a:lnB>
                      <a:noFill/>
                    </a:lnB>
                    <a:solidFill>
                      <a:srgbClr val="FFFFFF"/>
                    </a:solidFill>
                  </a:tcPr>
                </a:tc>
                <a:tc>
                  <a:txBody>
                    <a:bodyPr/>
                    <a:lstStyle/>
                    <a:p>
                      <a:pPr algn="r" fontAlgn="ctr"/>
                      <a:r>
                        <a:rPr lang="en-GB" sz="1000" b="1" i="0" u="none" strike="noStrike">
                          <a:solidFill>
                            <a:srgbClr val="000000"/>
                          </a:solidFill>
                          <a:latin typeface="Arial"/>
                        </a:rPr>
                        <a:t>100</a:t>
                      </a:r>
                    </a:p>
                  </a:txBody>
                  <a:tcPr marL="7684" marR="7684" marT="7684" marB="0" anchor="ctr">
                    <a:lnL>
                      <a:noFill/>
                    </a:lnL>
                    <a:lnR>
                      <a:noFill/>
                    </a:lnR>
                    <a:lnT w="6350" cap="flat" cmpd="sng" algn="ctr">
                      <a:solidFill>
                        <a:srgbClr val="0066CC"/>
                      </a:solidFill>
                      <a:prstDash val="solid"/>
                      <a:round/>
                      <a:headEnd type="none" w="med" len="med"/>
                      <a:tailEnd type="none" w="med" len="med"/>
                    </a:lnT>
                    <a:lnB>
                      <a:noFill/>
                    </a:lnB>
                    <a:solidFill>
                      <a:srgbClr val="FFFFFF"/>
                    </a:solidFill>
                  </a:tcPr>
                </a:tc>
                <a:tc>
                  <a:txBody>
                    <a:bodyPr/>
                    <a:lstStyle/>
                    <a:p>
                      <a:pPr algn="r" fontAlgn="ctr"/>
                      <a:r>
                        <a:rPr lang="en-GB" sz="1000" b="1" i="0" u="none" strike="noStrike">
                          <a:solidFill>
                            <a:srgbClr val="000000"/>
                          </a:solidFill>
                          <a:latin typeface="Arial"/>
                        </a:rPr>
                        <a:t>98</a:t>
                      </a:r>
                    </a:p>
                  </a:txBody>
                  <a:tcPr marL="7684" marR="7684" marT="7684" marB="0" anchor="ctr">
                    <a:lnL>
                      <a:noFill/>
                    </a:lnL>
                    <a:lnR w="12700" cap="flat" cmpd="sng" algn="ctr">
                      <a:solidFill>
                        <a:srgbClr val="0066CC"/>
                      </a:solidFill>
                      <a:prstDash val="solid"/>
                      <a:round/>
                      <a:headEnd type="none" w="med" len="med"/>
                      <a:tailEnd type="none" w="med" len="med"/>
                    </a:lnR>
                    <a:lnT w="6350" cap="flat" cmpd="sng" algn="ctr">
                      <a:solidFill>
                        <a:srgbClr val="0066CC"/>
                      </a:solidFill>
                      <a:prstDash val="solid"/>
                      <a:round/>
                      <a:headEnd type="none" w="med" len="med"/>
                      <a:tailEnd type="none" w="med" len="med"/>
                    </a:lnT>
                    <a:lnB>
                      <a:noFill/>
                    </a:lnB>
                    <a:solidFill>
                      <a:srgbClr val="FFFFFF"/>
                    </a:solidFill>
                  </a:tcPr>
                </a:tc>
                <a:tc>
                  <a:txBody>
                    <a:bodyPr/>
                    <a:lstStyle/>
                    <a:p>
                      <a:pPr algn="l" fontAlgn="ctr"/>
                      <a:r>
                        <a:rPr lang="en-GB" sz="1000" b="1" i="0" u="none" strike="noStrike">
                          <a:solidFill>
                            <a:srgbClr val="000000"/>
                          </a:solidFill>
                          <a:latin typeface="Arial"/>
                        </a:rPr>
                        <a:t> </a:t>
                      </a:r>
                    </a:p>
                  </a:txBody>
                  <a:tcPr marL="7684" marR="7684" marT="7684" marB="0" anchor="ctr">
                    <a:lnL w="12700" cap="flat" cmpd="sng" algn="ctr">
                      <a:solidFill>
                        <a:srgbClr val="0066CC"/>
                      </a:solidFill>
                      <a:prstDash val="solid"/>
                      <a:round/>
                      <a:headEnd type="none" w="med" len="med"/>
                      <a:tailEnd type="none" w="med" len="med"/>
                    </a:lnL>
                    <a:lnR>
                      <a:noFill/>
                    </a:lnR>
                    <a:lnT w="6350" cap="flat" cmpd="sng" algn="ctr">
                      <a:solidFill>
                        <a:srgbClr val="0066CC"/>
                      </a:solidFill>
                      <a:prstDash val="solid"/>
                      <a:round/>
                      <a:headEnd type="none" w="med" len="med"/>
                      <a:tailEnd type="none" w="med" len="med"/>
                    </a:lnT>
                    <a:lnB>
                      <a:noFill/>
                    </a:lnB>
                    <a:solidFill>
                      <a:srgbClr val="CCCCFF"/>
                    </a:solidFill>
                  </a:tcPr>
                </a:tc>
                <a:tc>
                  <a:txBody>
                    <a:bodyPr/>
                    <a:lstStyle/>
                    <a:p>
                      <a:pPr algn="r" fontAlgn="ctr"/>
                      <a:r>
                        <a:rPr lang="en-GB" sz="1000" b="1" i="0" u="none" strike="noStrike">
                          <a:solidFill>
                            <a:srgbClr val="000000"/>
                          </a:solidFill>
                          <a:latin typeface="Arial"/>
                        </a:rPr>
                        <a:t>97</a:t>
                      </a:r>
                    </a:p>
                  </a:txBody>
                  <a:tcPr marL="7684" marR="7684" marT="7684" marB="0" anchor="ctr">
                    <a:lnL>
                      <a:noFill/>
                    </a:lnL>
                    <a:lnR>
                      <a:noFill/>
                    </a:lnR>
                    <a:lnT w="6350" cap="flat" cmpd="sng" algn="ctr">
                      <a:solidFill>
                        <a:srgbClr val="0066CC"/>
                      </a:solidFill>
                      <a:prstDash val="solid"/>
                      <a:round/>
                      <a:headEnd type="none" w="med" len="med"/>
                      <a:tailEnd type="none" w="med" len="med"/>
                    </a:lnT>
                    <a:lnB>
                      <a:noFill/>
                    </a:lnB>
                    <a:solidFill>
                      <a:srgbClr val="CCCCFF"/>
                    </a:solidFill>
                  </a:tcPr>
                </a:tc>
                <a:tc>
                  <a:txBody>
                    <a:bodyPr/>
                    <a:lstStyle/>
                    <a:p>
                      <a:pPr algn="l" fontAlgn="ctr"/>
                      <a:r>
                        <a:rPr lang="en-GB" sz="1000" b="1" i="0" u="none" strike="noStrike">
                          <a:solidFill>
                            <a:srgbClr val="000000"/>
                          </a:solidFill>
                          <a:latin typeface="Arial"/>
                        </a:rPr>
                        <a:t> </a:t>
                      </a:r>
                    </a:p>
                  </a:txBody>
                  <a:tcPr marL="7684" marR="7684" marT="7684" marB="0" anchor="ctr">
                    <a:lnL>
                      <a:noFill/>
                    </a:lnL>
                    <a:lnR>
                      <a:noFill/>
                    </a:lnR>
                    <a:lnT w="6350" cap="flat" cmpd="sng" algn="ctr">
                      <a:solidFill>
                        <a:srgbClr val="0066CC"/>
                      </a:solidFill>
                      <a:prstDash val="solid"/>
                      <a:round/>
                      <a:headEnd type="none" w="med" len="med"/>
                      <a:tailEnd type="none" w="med" len="med"/>
                    </a:lnT>
                    <a:lnB>
                      <a:noFill/>
                    </a:lnB>
                    <a:solidFill>
                      <a:srgbClr val="CCCCFF"/>
                    </a:solidFill>
                  </a:tcPr>
                </a:tc>
              </a:tr>
              <a:tr h="193672">
                <a:tc>
                  <a:txBody>
                    <a:bodyPr/>
                    <a:lstStyle/>
                    <a:p>
                      <a:pPr algn="l" fontAlgn="ctr"/>
                      <a:r>
                        <a:rPr lang="en-GB" sz="1000" b="1" i="0" u="none" strike="noStrike">
                          <a:solidFill>
                            <a:srgbClr val="000000"/>
                          </a:solidFill>
                          <a:latin typeface="Arial"/>
                        </a:rPr>
                        <a:t>Scotland</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164</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159</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98</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177</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147</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199</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110</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183</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101</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108</a:t>
                      </a:r>
                    </a:p>
                  </a:txBody>
                  <a:tcPr marL="7684" marR="7684" marT="7684" marB="0" anchor="ctr">
                    <a:lnL>
                      <a:noFill/>
                    </a:lnL>
                    <a:lnR w="12700" cap="flat" cmpd="sng" algn="ctr">
                      <a:solidFill>
                        <a:srgbClr val="0066CC"/>
                      </a:solidFill>
                      <a:prstDash val="solid"/>
                      <a:round/>
                      <a:headEnd type="none" w="med" len="med"/>
                      <a:tailEnd type="none" w="med" len="med"/>
                    </a:lnR>
                    <a:lnT>
                      <a:noFill/>
                    </a:lnT>
                    <a:lnB>
                      <a:noFill/>
                    </a:lnB>
                    <a:solidFill>
                      <a:srgbClr val="FFFFFF"/>
                    </a:solidFill>
                  </a:tcPr>
                </a:tc>
                <a:tc>
                  <a:txBody>
                    <a:bodyPr/>
                    <a:lstStyle/>
                    <a:p>
                      <a:pPr algn="l" fontAlgn="ctr"/>
                      <a:r>
                        <a:rPr lang="en-GB" sz="1000" b="1" i="0" u="none" strike="noStrike">
                          <a:solidFill>
                            <a:srgbClr val="000000"/>
                          </a:solidFill>
                          <a:latin typeface="Arial"/>
                        </a:rPr>
                        <a:t> </a:t>
                      </a:r>
                    </a:p>
                  </a:txBody>
                  <a:tcPr marL="7684" marR="7684" marT="7684" marB="0" anchor="ctr">
                    <a:lnL w="12700" cap="flat" cmpd="sng" algn="ctr">
                      <a:solidFill>
                        <a:srgbClr val="0066CC"/>
                      </a:solidFill>
                      <a:prstDash val="solid"/>
                      <a:round/>
                      <a:headEnd type="none" w="med" len="med"/>
                      <a:tailEnd type="none" w="med" len="med"/>
                    </a:lnL>
                    <a:lnR>
                      <a:noFill/>
                    </a:lnR>
                    <a:lnT>
                      <a:noFill/>
                    </a:lnT>
                    <a:lnB>
                      <a:noFill/>
                    </a:lnB>
                    <a:solidFill>
                      <a:srgbClr val="CCCCFF"/>
                    </a:solidFill>
                  </a:tcPr>
                </a:tc>
                <a:tc>
                  <a:txBody>
                    <a:bodyPr/>
                    <a:lstStyle/>
                    <a:p>
                      <a:pPr algn="r" fontAlgn="ctr"/>
                      <a:r>
                        <a:rPr lang="en-GB" sz="1000" b="1" i="0" u="none" strike="noStrike">
                          <a:solidFill>
                            <a:srgbClr val="000000"/>
                          </a:solidFill>
                          <a:latin typeface="Arial"/>
                        </a:rPr>
                        <a:t>115</a:t>
                      </a:r>
                    </a:p>
                  </a:txBody>
                  <a:tcPr marL="7684" marR="7684" marT="7684" marB="0" anchor="ctr">
                    <a:lnL>
                      <a:noFill/>
                    </a:lnL>
                    <a:lnR>
                      <a:noFill/>
                    </a:lnR>
                    <a:lnT>
                      <a:noFill/>
                    </a:lnT>
                    <a:lnB>
                      <a:noFill/>
                    </a:lnB>
                    <a:solidFill>
                      <a:srgbClr val="CCCCFF"/>
                    </a:solidFill>
                  </a:tcPr>
                </a:tc>
                <a:tc>
                  <a:txBody>
                    <a:bodyPr/>
                    <a:lstStyle/>
                    <a:p>
                      <a:pPr algn="l" fontAlgn="ctr"/>
                      <a:r>
                        <a:rPr lang="en-GB" sz="1000" b="1" i="0" u="none" strike="noStrike">
                          <a:solidFill>
                            <a:srgbClr val="000000"/>
                          </a:solidFill>
                          <a:latin typeface="Arial"/>
                        </a:rPr>
                        <a:t> </a:t>
                      </a:r>
                    </a:p>
                  </a:txBody>
                  <a:tcPr marL="7684" marR="7684" marT="7684" marB="0" anchor="ctr">
                    <a:lnL>
                      <a:noFill/>
                    </a:lnL>
                    <a:lnR>
                      <a:noFill/>
                    </a:lnR>
                    <a:lnT>
                      <a:noFill/>
                    </a:lnT>
                    <a:lnB>
                      <a:noFill/>
                    </a:lnB>
                    <a:solidFill>
                      <a:srgbClr val="CCCCFF"/>
                    </a:solidFill>
                  </a:tcPr>
                </a:tc>
              </a:tr>
              <a:tr h="193672">
                <a:tc>
                  <a:txBody>
                    <a:bodyPr/>
                    <a:lstStyle/>
                    <a:p>
                      <a:pPr algn="l" fontAlgn="ctr"/>
                      <a:r>
                        <a:rPr lang="en-GB" sz="1000" b="1" i="0" u="none" strike="noStrike">
                          <a:solidFill>
                            <a:srgbClr val="000000"/>
                          </a:solidFill>
                          <a:latin typeface="Arial"/>
                        </a:rPr>
                        <a:t>Wales</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185</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174</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99</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141</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113</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134</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103</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147</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100</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112</a:t>
                      </a:r>
                    </a:p>
                  </a:txBody>
                  <a:tcPr marL="7684" marR="7684" marT="7684" marB="0" anchor="ctr">
                    <a:lnL>
                      <a:noFill/>
                    </a:lnL>
                    <a:lnR w="12700" cap="flat" cmpd="sng" algn="ctr">
                      <a:solidFill>
                        <a:srgbClr val="0066CC"/>
                      </a:solidFill>
                      <a:prstDash val="solid"/>
                      <a:round/>
                      <a:headEnd type="none" w="med" len="med"/>
                      <a:tailEnd type="none" w="med" len="med"/>
                    </a:lnR>
                    <a:lnT>
                      <a:noFill/>
                    </a:lnT>
                    <a:lnB>
                      <a:noFill/>
                    </a:lnB>
                    <a:solidFill>
                      <a:srgbClr val="FFFFFF"/>
                    </a:solidFill>
                  </a:tcPr>
                </a:tc>
                <a:tc>
                  <a:txBody>
                    <a:bodyPr/>
                    <a:lstStyle/>
                    <a:p>
                      <a:pPr algn="l" fontAlgn="ctr"/>
                      <a:r>
                        <a:rPr lang="en-GB" sz="1000" b="1" i="0" u="none" strike="noStrike">
                          <a:solidFill>
                            <a:srgbClr val="000000"/>
                          </a:solidFill>
                          <a:latin typeface="Arial"/>
                        </a:rPr>
                        <a:t> </a:t>
                      </a:r>
                    </a:p>
                  </a:txBody>
                  <a:tcPr marL="7684" marR="7684" marT="7684" marB="0" anchor="ctr">
                    <a:lnL w="12700" cap="flat" cmpd="sng" algn="ctr">
                      <a:solidFill>
                        <a:srgbClr val="0066CC"/>
                      </a:solidFill>
                      <a:prstDash val="solid"/>
                      <a:round/>
                      <a:headEnd type="none" w="med" len="med"/>
                      <a:tailEnd type="none" w="med" len="med"/>
                    </a:lnL>
                    <a:lnR>
                      <a:noFill/>
                    </a:lnR>
                    <a:lnT>
                      <a:noFill/>
                    </a:lnT>
                    <a:lnB>
                      <a:noFill/>
                    </a:lnB>
                    <a:solidFill>
                      <a:srgbClr val="CCCCFF"/>
                    </a:solidFill>
                  </a:tcPr>
                </a:tc>
                <a:tc>
                  <a:txBody>
                    <a:bodyPr/>
                    <a:lstStyle/>
                    <a:p>
                      <a:pPr algn="r" fontAlgn="ctr"/>
                      <a:r>
                        <a:rPr lang="en-GB" sz="1000" b="1" i="0" u="none" strike="noStrike">
                          <a:solidFill>
                            <a:srgbClr val="000000"/>
                          </a:solidFill>
                          <a:latin typeface="Arial"/>
                        </a:rPr>
                        <a:t>111</a:t>
                      </a:r>
                    </a:p>
                  </a:txBody>
                  <a:tcPr marL="7684" marR="7684" marT="7684" marB="0" anchor="ctr">
                    <a:lnL>
                      <a:noFill/>
                    </a:lnL>
                    <a:lnR>
                      <a:noFill/>
                    </a:lnR>
                    <a:lnT>
                      <a:noFill/>
                    </a:lnT>
                    <a:lnB>
                      <a:noFill/>
                    </a:lnB>
                    <a:solidFill>
                      <a:srgbClr val="CCCCFF"/>
                    </a:solidFill>
                  </a:tcPr>
                </a:tc>
                <a:tc>
                  <a:txBody>
                    <a:bodyPr/>
                    <a:lstStyle/>
                    <a:p>
                      <a:pPr algn="l" fontAlgn="ctr"/>
                      <a:r>
                        <a:rPr lang="en-GB" sz="1000" b="1" i="0" u="none" strike="noStrike">
                          <a:solidFill>
                            <a:srgbClr val="000000"/>
                          </a:solidFill>
                          <a:latin typeface="Arial"/>
                        </a:rPr>
                        <a:t> </a:t>
                      </a:r>
                    </a:p>
                  </a:txBody>
                  <a:tcPr marL="7684" marR="7684" marT="7684" marB="0" anchor="ctr">
                    <a:lnL>
                      <a:noFill/>
                    </a:lnL>
                    <a:lnR>
                      <a:noFill/>
                    </a:lnR>
                    <a:lnT>
                      <a:noFill/>
                    </a:lnT>
                    <a:lnB>
                      <a:noFill/>
                    </a:lnB>
                    <a:solidFill>
                      <a:srgbClr val="CCCCFF"/>
                    </a:solidFill>
                  </a:tcPr>
                </a:tc>
              </a:tr>
              <a:tr h="193672">
                <a:tc>
                  <a:txBody>
                    <a:bodyPr/>
                    <a:lstStyle/>
                    <a:p>
                      <a:pPr algn="l" fontAlgn="ctr"/>
                      <a:r>
                        <a:rPr lang="en-GB" sz="1000" b="1" i="0" u="none" strike="noStrike">
                          <a:solidFill>
                            <a:srgbClr val="000000"/>
                          </a:solidFill>
                          <a:latin typeface="Arial"/>
                        </a:rPr>
                        <a:t>Northern Ireland</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163</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27</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165</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165</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82</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324</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111</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170</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103</a:t>
                      </a:r>
                    </a:p>
                  </a:txBody>
                  <a:tcPr marL="7684" marR="7684" marT="7684" marB="0" anchor="ctr">
                    <a:lnL>
                      <a:noFill/>
                    </a:lnL>
                    <a:lnR>
                      <a:noFill/>
                    </a:lnR>
                    <a:lnT>
                      <a:noFill/>
                    </a:lnT>
                    <a:lnB>
                      <a:noFill/>
                    </a:lnB>
                    <a:solidFill>
                      <a:srgbClr val="FFFFFF"/>
                    </a:solidFill>
                  </a:tcPr>
                </a:tc>
                <a:tc>
                  <a:txBody>
                    <a:bodyPr/>
                    <a:lstStyle/>
                    <a:p>
                      <a:pPr algn="r" fontAlgn="ctr"/>
                      <a:r>
                        <a:rPr lang="en-GB" sz="1000" b="1" i="0" u="none" strike="noStrike">
                          <a:solidFill>
                            <a:srgbClr val="000000"/>
                          </a:solidFill>
                          <a:latin typeface="Arial"/>
                        </a:rPr>
                        <a:t>112</a:t>
                      </a:r>
                    </a:p>
                  </a:txBody>
                  <a:tcPr marL="7684" marR="7684" marT="7684" marB="0" anchor="ctr">
                    <a:lnL>
                      <a:noFill/>
                    </a:lnL>
                    <a:lnR w="12700" cap="flat" cmpd="sng" algn="ctr">
                      <a:solidFill>
                        <a:srgbClr val="0066CC"/>
                      </a:solidFill>
                      <a:prstDash val="solid"/>
                      <a:round/>
                      <a:headEnd type="none" w="med" len="med"/>
                      <a:tailEnd type="none" w="med" len="med"/>
                    </a:lnR>
                    <a:lnT>
                      <a:noFill/>
                    </a:lnT>
                    <a:lnB>
                      <a:noFill/>
                    </a:lnB>
                    <a:solidFill>
                      <a:srgbClr val="FFFFFF"/>
                    </a:solidFill>
                  </a:tcPr>
                </a:tc>
                <a:tc>
                  <a:txBody>
                    <a:bodyPr/>
                    <a:lstStyle/>
                    <a:p>
                      <a:pPr algn="l" fontAlgn="ctr"/>
                      <a:r>
                        <a:rPr lang="en-GB" sz="1000" b="1" i="0" u="none" strike="noStrike">
                          <a:solidFill>
                            <a:srgbClr val="000000"/>
                          </a:solidFill>
                          <a:latin typeface="Arial"/>
                        </a:rPr>
                        <a:t> </a:t>
                      </a:r>
                    </a:p>
                  </a:txBody>
                  <a:tcPr marL="7684" marR="7684" marT="7684" marB="0" anchor="ctr">
                    <a:lnL w="12700" cap="flat" cmpd="sng" algn="ctr">
                      <a:solidFill>
                        <a:srgbClr val="0066CC"/>
                      </a:solidFill>
                      <a:prstDash val="solid"/>
                      <a:round/>
                      <a:headEnd type="none" w="med" len="med"/>
                      <a:tailEnd type="none" w="med" len="med"/>
                    </a:lnL>
                    <a:lnR>
                      <a:noFill/>
                    </a:lnR>
                    <a:lnT>
                      <a:noFill/>
                    </a:lnT>
                    <a:lnB>
                      <a:noFill/>
                    </a:lnB>
                    <a:solidFill>
                      <a:srgbClr val="CCCCFF"/>
                    </a:solidFill>
                  </a:tcPr>
                </a:tc>
                <a:tc>
                  <a:txBody>
                    <a:bodyPr/>
                    <a:lstStyle/>
                    <a:p>
                      <a:pPr algn="r" fontAlgn="ctr"/>
                      <a:r>
                        <a:rPr lang="en-GB" sz="1000" b="1" i="0" u="none" strike="noStrike">
                          <a:solidFill>
                            <a:srgbClr val="000000"/>
                          </a:solidFill>
                          <a:latin typeface="Arial"/>
                        </a:rPr>
                        <a:t>121</a:t>
                      </a:r>
                    </a:p>
                  </a:txBody>
                  <a:tcPr marL="7684" marR="7684" marT="7684" marB="0" anchor="ctr">
                    <a:lnL>
                      <a:noFill/>
                    </a:lnL>
                    <a:lnR>
                      <a:noFill/>
                    </a:lnR>
                    <a:lnT>
                      <a:noFill/>
                    </a:lnT>
                    <a:lnB>
                      <a:noFill/>
                    </a:lnB>
                    <a:solidFill>
                      <a:srgbClr val="CCCCFF"/>
                    </a:solidFill>
                  </a:tcPr>
                </a:tc>
                <a:tc>
                  <a:txBody>
                    <a:bodyPr/>
                    <a:lstStyle/>
                    <a:p>
                      <a:pPr algn="l" fontAlgn="ctr"/>
                      <a:r>
                        <a:rPr lang="en-GB" sz="1000" b="1" i="0" u="none" strike="noStrike">
                          <a:solidFill>
                            <a:srgbClr val="000000"/>
                          </a:solidFill>
                          <a:latin typeface="Arial"/>
                        </a:rPr>
                        <a:t> </a:t>
                      </a:r>
                    </a:p>
                  </a:txBody>
                  <a:tcPr marL="7684" marR="7684" marT="7684" marB="0" anchor="ctr">
                    <a:lnL>
                      <a:noFill/>
                    </a:lnL>
                    <a:lnR>
                      <a:noFill/>
                    </a:lnR>
                    <a:lnT>
                      <a:noFill/>
                    </a:lnT>
                    <a:lnB>
                      <a:noFill/>
                    </a:lnB>
                    <a:solidFill>
                      <a:srgbClr val="CCCCFF"/>
                    </a:solidFill>
                  </a:tcPr>
                </a:tc>
              </a:tr>
              <a:tr h="375045">
                <a:tc>
                  <a:txBody>
                    <a:bodyPr/>
                    <a:lstStyle/>
                    <a:p>
                      <a:pPr algn="l" fontAlgn="ctr"/>
                      <a:r>
                        <a:rPr lang="en-GB" sz="1000" b="1" i="0" u="none" strike="noStrike" dirty="0">
                          <a:solidFill>
                            <a:srgbClr val="000000"/>
                          </a:solidFill>
                          <a:latin typeface="Arial"/>
                        </a:rPr>
                        <a:t>UK identifiable expenditure</a:t>
                      </a:r>
                    </a:p>
                  </a:txBody>
                  <a:tcPr marL="7684" marR="7684" marT="7684" marB="0" anchor="ctr">
                    <a:lnL>
                      <a:noFill/>
                    </a:lnL>
                    <a:lnR>
                      <a:noFill/>
                    </a:lnR>
                    <a:lnT>
                      <a:noFill/>
                    </a:lnT>
                    <a:lnB w="12700" cap="flat" cmpd="sng" algn="ctr">
                      <a:noFill/>
                      <a:prstDash val="solid"/>
                      <a:round/>
                      <a:headEnd type="none" w="med" len="med"/>
                      <a:tailEnd type="none" w="med" len="med"/>
                    </a:lnB>
                    <a:solidFill>
                      <a:srgbClr val="CCCCFF"/>
                    </a:solidFill>
                  </a:tcPr>
                </a:tc>
                <a:tc>
                  <a:txBody>
                    <a:bodyPr/>
                    <a:lstStyle/>
                    <a:p>
                      <a:pPr algn="r" fontAlgn="ctr"/>
                      <a:r>
                        <a:rPr lang="en-GB" sz="1000" b="1" i="0" u="none" strike="noStrike">
                          <a:solidFill>
                            <a:srgbClr val="000000"/>
                          </a:solidFill>
                          <a:latin typeface="Arial"/>
                        </a:rPr>
                        <a:t>100</a:t>
                      </a:r>
                    </a:p>
                  </a:txBody>
                  <a:tcPr marL="7684" marR="7684" marT="7684" marB="0" anchor="ctr">
                    <a:lnL>
                      <a:noFill/>
                    </a:lnL>
                    <a:lnR>
                      <a:noFill/>
                    </a:lnR>
                    <a:lnT>
                      <a:noFill/>
                    </a:lnT>
                    <a:lnB w="12700" cap="flat" cmpd="sng" algn="ctr">
                      <a:noFill/>
                      <a:prstDash val="solid"/>
                      <a:round/>
                      <a:headEnd type="none" w="med" len="med"/>
                      <a:tailEnd type="none" w="med" len="med"/>
                    </a:lnB>
                    <a:solidFill>
                      <a:srgbClr val="CCCCFF"/>
                    </a:solidFill>
                  </a:tcPr>
                </a:tc>
                <a:tc>
                  <a:txBody>
                    <a:bodyPr/>
                    <a:lstStyle/>
                    <a:p>
                      <a:pPr algn="r" fontAlgn="ctr"/>
                      <a:r>
                        <a:rPr lang="en-GB" sz="1000" b="1" i="0" u="none" strike="noStrike">
                          <a:solidFill>
                            <a:srgbClr val="000000"/>
                          </a:solidFill>
                          <a:latin typeface="Arial"/>
                        </a:rPr>
                        <a:t>100</a:t>
                      </a:r>
                    </a:p>
                  </a:txBody>
                  <a:tcPr marL="7684" marR="7684" marT="7684" marB="0" anchor="ctr">
                    <a:lnL>
                      <a:noFill/>
                    </a:lnL>
                    <a:lnR>
                      <a:noFill/>
                    </a:lnR>
                    <a:lnT>
                      <a:noFill/>
                    </a:lnT>
                    <a:lnB w="12700" cap="flat" cmpd="sng" algn="ctr">
                      <a:noFill/>
                      <a:prstDash val="solid"/>
                      <a:round/>
                      <a:headEnd type="none" w="med" len="med"/>
                      <a:tailEnd type="none" w="med" len="med"/>
                    </a:lnB>
                    <a:solidFill>
                      <a:srgbClr val="CCCCFF"/>
                    </a:solidFill>
                  </a:tcPr>
                </a:tc>
                <a:tc>
                  <a:txBody>
                    <a:bodyPr/>
                    <a:lstStyle/>
                    <a:p>
                      <a:pPr algn="r" fontAlgn="ctr"/>
                      <a:r>
                        <a:rPr lang="en-GB" sz="1000" b="1" i="0" u="none" strike="noStrike">
                          <a:solidFill>
                            <a:srgbClr val="000000"/>
                          </a:solidFill>
                          <a:latin typeface="Arial"/>
                        </a:rPr>
                        <a:t>100</a:t>
                      </a:r>
                    </a:p>
                  </a:txBody>
                  <a:tcPr marL="7684" marR="7684" marT="7684" marB="0" anchor="ctr">
                    <a:lnL>
                      <a:noFill/>
                    </a:lnL>
                    <a:lnR>
                      <a:noFill/>
                    </a:lnR>
                    <a:lnT>
                      <a:noFill/>
                    </a:lnT>
                    <a:lnB w="12700" cap="flat" cmpd="sng" algn="ctr">
                      <a:noFill/>
                      <a:prstDash val="solid"/>
                      <a:round/>
                      <a:headEnd type="none" w="med" len="med"/>
                      <a:tailEnd type="none" w="med" len="med"/>
                    </a:lnB>
                    <a:solidFill>
                      <a:srgbClr val="CCCCFF"/>
                    </a:solidFill>
                  </a:tcPr>
                </a:tc>
                <a:tc>
                  <a:txBody>
                    <a:bodyPr/>
                    <a:lstStyle/>
                    <a:p>
                      <a:pPr algn="r" fontAlgn="ctr"/>
                      <a:r>
                        <a:rPr lang="en-GB" sz="1000" b="1" i="0" u="none" strike="noStrike">
                          <a:solidFill>
                            <a:srgbClr val="000000"/>
                          </a:solidFill>
                          <a:latin typeface="Arial"/>
                        </a:rPr>
                        <a:t>100</a:t>
                      </a:r>
                    </a:p>
                  </a:txBody>
                  <a:tcPr marL="7684" marR="7684" marT="7684" marB="0" anchor="ctr">
                    <a:lnL>
                      <a:noFill/>
                    </a:lnL>
                    <a:lnR>
                      <a:noFill/>
                    </a:lnR>
                    <a:lnT>
                      <a:noFill/>
                    </a:lnT>
                    <a:lnB w="12700" cap="flat" cmpd="sng" algn="ctr">
                      <a:noFill/>
                      <a:prstDash val="solid"/>
                      <a:round/>
                      <a:headEnd type="none" w="med" len="med"/>
                      <a:tailEnd type="none" w="med" len="med"/>
                    </a:lnB>
                    <a:solidFill>
                      <a:srgbClr val="CCCCFF"/>
                    </a:solidFill>
                  </a:tcPr>
                </a:tc>
                <a:tc>
                  <a:txBody>
                    <a:bodyPr/>
                    <a:lstStyle/>
                    <a:p>
                      <a:pPr algn="r" fontAlgn="ctr"/>
                      <a:r>
                        <a:rPr lang="en-GB" sz="1000" b="1" i="0" u="none" strike="noStrike">
                          <a:solidFill>
                            <a:srgbClr val="000000"/>
                          </a:solidFill>
                          <a:latin typeface="Arial"/>
                        </a:rPr>
                        <a:t>100</a:t>
                      </a:r>
                    </a:p>
                  </a:txBody>
                  <a:tcPr marL="7684" marR="7684" marT="7684" marB="0" anchor="ctr">
                    <a:lnL>
                      <a:noFill/>
                    </a:lnL>
                    <a:lnR>
                      <a:noFill/>
                    </a:lnR>
                    <a:lnT>
                      <a:noFill/>
                    </a:lnT>
                    <a:lnB w="12700" cap="flat" cmpd="sng" algn="ctr">
                      <a:noFill/>
                      <a:prstDash val="solid"/>
                      <a:round/>
                      <a:headEnd type="none" w="med" len="med"/>
                      <a:tailEnd type="none" w="med" len="med"/>
                    </a:lnB>
                    <a:solidFill>
                      <a:srgbClr val="CCCCFF"/>
                    </a:solidFill>
                  </a:tcPr>
                </a:tc>
                <a:tc>
                  <a:txBody>
                    <a:bodyPr/>
                    <a:lstStyle/>
                    <a:p>
                      <a:pPr algn="r" fontAlgn="ctr"/>
                      <a:r>
                        <a:rPr lang="en-GB" sz="1000" b="1" i="0" u="none" strike="noStrike" dirty="0">
                          <a:solidFill>
                            <a:srgbClr val="000000"/>
                          </a:solidFill>
                          <a:latin typeface="Arial"/>
                        </a:rPr>
                        <a:t>100</a:t>
                      </a:r>
                    </a:p>
                  </a:txBody>
                  <a:tcPr marL="7684" marR="7684" marT="7684" marB="0" anchor="ctr">
                    <a:lnL>
                      <a:noFill/>
                    </a:lnL>
                    <a:lnR>
                      <a:noFill/>
                    </a:lnR>
                    <a:lnT>
                      <a:noFill/>
                    </a:lnT>
                    <a:lnB w="12700" cap="flat" cmpd="sng" algn="ctr">
                      <a:noFill/>
                      <a:prstDash val="solid"/>
                      <a:round/>
                      <a:headEnd type="none" w="med" len="med"/>
                      <a:tailEnd type="none" w="med" len="med"/>
                    </a:lnB>
                    <a:solidFill>
                      <a:srgbClr val="CCCCFF"/>
                    </a:solidFill>
                  </a:tcPr>
                </a:tc>
                <a:tc>
                  <a:txBody>
                    <a:bodyPr/>
                    <a:lstStyle/>
                    <a:p>
                      <a:pPr algn="r" fontAlgn="ctr"/>
                      <a:r>
                        <a:rPr lang="en-GB" sz="1000" b="1" i="0" u="none" strike="noStrike">
                          <a:solidFill>
                            <a:srgbClr val="000000"/>
                          </a:solidFill>
                          <a:latin typeface="Arial"/>
                        </a:rPr>
                        <a:t>100</a:t>
                      </a:r>
                    </a:p>
                  </a:txBody>
                  <a:tcPr marL="7684" marR="7684" marT="7684" marB="0" anchor="ctr">
                    <a:lnL>
                      <a:noFill/>
                    </a:lnL>
                    <a:lnR>
                      <a:noFill/>
                    </a:lnR>
                    <a:lnT>
                      <a:noFill/>
                    </a:lnT>
                    <a:lnB w="12700" cap="flat" cmpd="sng" algn="ctr">
                      <a:noFill/>
                      <a:prstDash val="solid"/>
                      <a:round/>
                      <a:headEnd type="none" w="med" len="med"/>
                      <a:tailEnd type="none" w="med" len="med"/>
                    </a:lnB>
                    <a:solidFill>
                      <a:srgbClr val="CCCCFF"/>
                    </a:solidFill>
                  </a:tcPr>
                </a:tc>
                <a:tc>
                  <a:txBody>
                    <a:bodyPr/>
                    <a:lstStyle/>
                    <a:p>
                      <a:pPr algn="r" fontAlgn="ctr"/>
                      <a:r>
                        <a:rPr lang="en-GB" sz="1000" b="1" i="0" u="none" strike="noStrike">
                          <a:solidFill>
                            <a:srgbClr val="000000"/>
                          </a:solidFill>
                          <a:latin typeface="Arial"/>
                        </a:rPr>
                        <a:t>100</a:t>
                      </a:r>
                    </a:p>
                  </a:txBody>
                  <a:tcPr marL="7684" marR="7684" marT="7684" marB="0" anchor="ctr">
                    <a:lnL>
                      <a:noFill/>
                    </a:lnL>
                    <a:lnR>
                      <a:noFill/>
                    </a:lnR>
                    <a:lnT>
                      <a:noFill/>
                    </a:lnT>
                    <a:lnB w="12700" cap="flat" cmpd="sng" algn="ctr">
                      <a:noFill/>
                      <a:prstDash val="solid"/>
                      <a:round/>
                      <a:headEnd type="none" w="med" len="med"/>
                      <a:tailEnd type="none" w="med" len="med"/>
                    </a:lnB>
                    <a:solidFill>
                      <a:srgbClr val="CCCCFF"/>
                    </a:solidFill>
                  </a:tcPr>
                </a:tc>
                <a:tc>
                  <a:txBody>
                    <a:bodyPr/>
                    <a:lstStyle/>
                    <a:p>
                      <a:pPr algn="r" fontAlgn="ctr"/>
                      <a:r>
                        <a:rPr lang="en-GB" sz="1000" b="1" i="0" u="none" strike="noStrike">
                          <a:solidFill>
                            <a:srgbClr val="000000"/>
                          </a:solidFill>
                          <a:latin typeface="Arial"/>
                        </a:rPr>
                        <a:t>100</a:t>
                      </a:r>
                    </a:p>
                  </a:txBody>
                  <a:tcPr marL="7684" marR="7684" marT="7684" marB="0" anchor="ctr">
                    <a:lnL>
                      <a:noFill/>
                    </a:lnL>
                    <a:lnR>
                      <a:noFill/>
                    </a:lnR>
                    <a:lnT>
                      <a:noFill/>
                    </a:lnT>
                    <a:lnB w="12700" cap="flat" cmpd="sng" algn="ctr">
                      <a:noFill/>
                      <a:prstDash val="solid"/>
                      <a:round/>
                      <a:headEnd type="none" w="med" len="med"/>
                      <a:tailEnd type="none" w="med" len="med"/>
                    </a:lnB>
                    <a:solidFill>
                      <a:srgbClr val="CCCCFF"/>
                    </a:solidFill>
                  </a:tcPr>
                </a:tc>
                <a:tc>
                  <a:txBody>
                    <a:bodyPr/>
                    <a:lstStyle/>
                    <a:p>
                      <a:pPr algn="r" fontAlgn="ctr"/>
                      <a:r>
                        <a:rPr lang="en-GB" sz="1000" b="1" i="0" u="none" strike="noStrike">
                          <a:solidFill>
                            <a:srgbClr val="000000"/>
                          </a:solidFill>
                          <a:latin typeface="Arial"/>
                        </a:rPr>
                        <a:t>100</a:t>
                      </a:r>
                    </a:p>
                  </a:txBody>
                  <a:tcPr marL="7684" marR="7684" marT="7684" marB="0" anchor="ctr">
                    <a:lnL>
                      <a:noFill/>
                    </a:lnL>
                    <a:lnR w="12700" cap="flat" cmpd="sng" algn="ctr">
                      <a:solidFill>
                        <a:srgbClr val="0066CC"/>
                      </a:solidFill>
                      <a:prstDash val="solid"/>
                      <a:round/>
                      <a:headEnd type="none" w="med" len="med"/>
                      <a:tailEnd type="none" w="med" len="med"/>
                    </a:lnR>
                    <a:lnT>
                      <a:noFill/>
                    </a:lnT>
                    <a:lnB w="12700" cap="flat" cmpd="sng" algn="ctr">
                      <a:noFill/>
                      <a:prstDash val="solid"/>
                      <a:round/>
                      <a:headEnd type="none" w="med" len="med"/>
                      <a:tailEnd type="none" w="med" len="med"/>
                    </a:lnB>
                    <a:solidFill>
                      <a:srgbClr val="CCCCFF"/>
                    </a:solidFill>
                  </a:tcPr>
                </a:tc>
                <a:tc>
                  <a:txBody>
                    <a:bodyPr/>
                    <a:lstStyle/>
                    <a:p>
                      <a:pPr algn="l" fontAlgn="ctr"/>
                      <a:r>
                        <a:rPr lang="en-GB" sz="1000" b="1" i="0" u="none" strike="noStrike">
                          <a:solidFill>
                            <a:srgbClr val="000000"/>
                          </a:solidFill>
                          <a:latin typeface="Arial"/>
                        </a:rPr>
                        <a:t> </a:t>
                      </a:r>
                    </a:p>
                  </a:txBody>
                  <a:tcPr marL="7684" marR="7684" marT="7684" marB="0" anchor="ctr">
                    <a:lnL w="12700" cap="flat" cmpd="sng" algn="ctr">
                      <a:solidFill>
                        <a:srgbClr val="0066CC"/>
                      </a:solidFill>
                      <a:prstDash val="solid"/>
                      <a:round/>
                      <a:headEnd type="none" w="med" len="med"/>
                      <a:tailEnd type="none" w="med" len="med"/>
                    </a:lnL>
                    <a:lnR>
                      <a:noFill/>
                    </a:lnR>
                    <a:lnT>
                      <a:noFill/>
                    </a:lnT>
                    <a:lnB w="12700" cap="flat" cmpd="sng" algn="ctr">
                      <a:noFill/>
                      <a:prstDash val="solid"/>
                      <a:round/>
                      <a:headEnd type="none" w="med" len="med"/>
                      <a:tailEnd type="none" w="med" len="med"/>
                    </a:lnB>
                    <a:solidFill>
                      <a:srgbClr val="CCCCFF"/>
                    </a:solidFill>
                  </a:tcPr>
                </a:tc>
                <a:tc>
                  <a:txBody>
                    <a:bodyPr/>
                    <a:lstStyle/>
                    <a:p>
                      <a:pPr algn="r" fontAlgn="ctr"/>
                      <a:r>
                        <a:rPr lang="en-GB" sz="1000" b="1" i="0" u="none" strike="noStrike">
                          <a:solidFill>
                            <a:srgbClr val="000000"/>
                          </a:solidFill>
                          <a:latin typeface="Arial"/>
                        </a:rPr>
                        <a:t>100</a:t>
                      </a:r>
                    </a:p>
                  </a:txBody>
                  <a:tcPr marL="7684" marR="7684" marT="7684" marB="0" anchor="ctr">
                    <a:lnL>
                      <a:noFill/>
                    </a:lnL>
                    <a:lnR>
                      <a:noFill/>
                    </a:lnR>
                    <a:lnT>
                      <a:noFill/>
                    </a:lnT>
                    <a:lnB w="12700" cap="flat" cmpd="sng" algn="ctr">
                      <a:noFill/>
                      <a:prstDash val="solid"/>
                      <a:round/>
                      <a:headEnd type="none" w="med" len="med"/>
                      <a:tailEnd type="none" w="med" len="med"/>
                    </a:lnB>
                    <a:solidFill>
                      <a:srgbClr val="CCCCFF"/>
                    </a:solidFill>
                  </a:tcPr>
                </a:tc>
                <a:tc>
                  <a:txBody>
                    <a:bodyPr/>
                    <a:lstStyle/>
                    <a:p>
                      <a:pPr algn="l" fontAlgn="ctr"/>
                      <a:r>
                        <a:rPr lang="en-GB" sz="1000" b="1" i="0" u="none" strike="noStrike" dirty="0">
                          <a:solidFill>
                            <a:srgbClr val="000000"/>
                          </a:solidFill>
                          <a:latin typeface="Arial"/>
                        </a:rPr>
                        <a:t> </a:t>
                      </a:r>
                    </a:p>
                  </a:txBody>
                  <a:tcPr marL="7684" marR="7684" marT="7684" marB="0" anchor="ctr">
                    <a:lnL>
                      <a:noFill/>
                    </a:lnL>
                    <a:lnR>
                      <a:noFill/>
                    </a:lnR>
                    <a:lnT>
                      <a:noFill/>
                    </a:lnT>
                    <a:lnB w="12700" cap="flat" cmpd="sng" algn="ctr">
                      <a:noFill/>
                      <a:prstDash val="solid"/>
                      <a:round/>
                      <a:headEnd type="none" w="med" len="med"/>
                      <a:tailEnd type="none" w="med" len="med"/>
                    </a:lnB>
                    <a:solidFill>
                      <a:srgbClr val="CCCCFF"/>
                    </a:solidFill>
                  </a:tcPr>
                </a:tc>
              </a:tr>
              <a:tr h="375045">
                <a:tc>
                  <a:txBody>
                    <a:bodyPr/>
                    <a:lstStyle/>
                    <a:p>
                      <a:pPr algn="l" fontAlgn="ctr"/>
                      <a:r>
                        <a:rPr lang="en-GB" sz="1000" b="1" i="0" u="none" strike="noStrike" dirty="0" smtClean="0">
                          <a:solidFill>
                            <a:srgbClr val="000000"/>
                          </a:solidFill>
                          <a:latin typeface="Arial"/>
                        </a:rPr>
                        <a:t>%  of</a:t>
                      </a:r>
                      <a:r>
                        <a:rPr lang="en-GB" sz="1000" b="1" i="0" u="none" strike="noStrike" baseline="0" dirty="0" smtClean="0">
                          <a:solidFill>
                            <a:srgbClr val="000000"/>
                          </a:solidFill>
                          <a:latin typeface="Arial"/>
                        </a:rPr>
                        <a:t> Total Expenditure on Services</a:t>
                      </a:r>
                      <a:endParaRPr lang="en-GB" sz="1000" b="1" i="0" u="none" strike="noStrike" dirty="0">
                        <a:solidFill>
                          <a:srgbClr val="000000"/>
                        </a:solidFill>
                        <a:latin typeface="Arial"/>
                      </a:endParaRPr>
                    </a:p>
                  </a:txBody>
                  <a:tcPr marL="7684" marR="7684" marT="7684" marB="0" anchor="ctr">
                    <a:lnL>
                      <a:noFill/>
                    </a:lnL>
                    <a:lnR>
                      <a:noFill/>
                    </a:lnR>
                    <a:lnT>
                      <a:noFill/>
                    </a:lnT>
                    <a:lnB w="12700" cap="flat" cmpd="sng" algn="ctr">
                      <a:solidFill>
                        <a:srgbClr val="0066CC"/>
                      </a:solidFill>
                      <a:prstDash val="solid"/>
                      <a:round/>
                      <a:headEnd type="none" w="med" len="med"/>
                      <a:tailEnd type="none" w="med" len="med"/>
                    </a:lnB>
                    <a:solidFill>
                      <a:srgbClr val="CCCCFF"/>
                    </a:solidFill>
                  </a:tcPr>
                </a:tc>
                <a:tc>
                  <a:txBody>
                    <a:bodyPr/>
                    <a:lstStyle/>
                    <a:p>
                      <a:pPr algn="r" fontAlgn="ctr"/>
                      <a:r>
                        <a:rPr lang="en-GB" sz="1000" b="1" i="0" u="none" strike="noStrike" dirty="0" smtClean="0">
                          <a:solidFill>
                            <a:srgbClr val="000000"/>
                          </a:solidFill>
                          <a:latin typeface="Arial"/>
                        </a:rPr>
                        <a:t>1%</a:t>
                      </a:r>
                      <a:endParaRPr lang="en-GB" sz="1000" b="1" i="0" u="none" strike="noStrike" dirty="0">
                        <a:solidFill>
                          <a:srgbClr val="000000"/>
                        </a:solidFill>
                        <a:latin typeface="Arial"/>
                      </a:endParaRPr>
                    </a:p>
                  </a:txBody>
                  <a:tcPr marL="7684" marR="7684" marT="7684" marB="0" anchor="ctr">
                    <a:lnL>
                      <a:noFill/>
                    </a:lnL>
                    <a:lnR>
                      <a:noFill/>
                    </a:lnR>
                    <a:lnT>
                      <a:noFill/>
                    </a:lnT>
                    <a:lnB w="12700" cap="flat" cmpd="sng" algn="ctr">
                      <a:solidFill>
                        <a:srgbClr val="0066CC"/>
                      </a:solidFill>
                      <a:prstDash val="solid"/>
                      <a:round/>
                      <a:headEnd type="none" w="med" len="med"/>
                      <a:tailEnd type="none" w="med" len="med"/>
                    </a:lnB>
                    <a:solidFill>
                      <a:srgbClr val="CCCCFF"/>
                    </a:solidFill>
                  </a:tcPr>
                </a:tc>
                <a:tc>
                  <a:txBody>
                    <a:bodyPr/>
                    <a:lstStyle/>
                    <a:p>
                      <a:pPr algn="r" fontAlgn="ctr"/>
                      <a:r>
                        <a:rPr lang="en-GB" sz="1000" b="1" i="0" u="none" strike="noStrike" dirty="0" smtClean="0">
                          <a:solidFill>
                            <a:srgbClr val="000000"/>
                          </a:solidFill>
                          <a:latin typeface="Arial"/>
                        </a:rPr>
                        <a:t>0%</a:t>
                      </a:r>
                      <a:endParaRPr lang="en-GB" sz="1000" b="1" i="0" u="none" strike="noStrike" dirty="0">
                        <a:solidFill>
                          <a:srgbClr val="000000"/>
                        </a:solidFill>
                        <a:latin typeface="Arial"/>
                      </a:endParaRPr>
                    </a:p>
                  </a:txBody>
                  <a:tcPr marL="7684" marR="7684" marT="7684" marB="0" anchor="ctr">
                    <a:lnL>
                      <a:noFill/>
                    </a:lnL>
                    <a:lnR>
                      <a:noFill/>
                    </a:lnR>
                    <a:lnT>
                      <a:noFill/>
                    </a:lnT>
                    <a:lnB w="12700" cap="flat" cmpd="sng" algn="ctr">
                      <a:solidFill>
                        <a:srgbClr val="0066CC"/>
                      </a:solidFill>
                      <a:prstDash val="solid"/>
                      <a:round/>
                      <a:headEnd type="none" w="med" len="med"/>
                      <a:tailEnd type="none" w="med" len="med"/>
                    </a:lnB>
                    <a:solidFill>
                      <a:srgbClr val="CCCCFF"/>
                    </a:solidFill>
                  </a:tcPr>
                </a:tc>
                <a:tc>
                  <a:txBody>
                    <a:bodyPr/>
                    <a:lstStyle/>
                    <a:p>
                      <a:pPr algn="r" fontAlgn="ctr"/>
                      <a:r>
                        <a:rPr lang="en-GB" sz="1000" b="1" i="0" u="none" strike="noStrike" dirty="0" smtClean="0">
                          <a:solidFill>
                            <a:srgbClr val="000000"/>
                          </a:solidFill>
                          <a:latin typeface="Arial"/>
                        </a:rPr>
                        <a:t>6%</a:t>
                      </a:r>
                      <a:endParaRPr lang="en-GB" sz="1000" b="1" i="0" u="none" strike="noStrike" dirty="0">
                        <a:solidFill>
                          <a:srgbClr val="000000"/>
                        </a:solidFill>
                        <a:latin typeface="Arial"/>
                      </a:endParaRPr>
                    </a:p>
                  </a:txBody>
                  <a:tcPr marL="7684" marR="7684" marT="7684" marB="0" anchor="ctr">
                    <a:lnL>
                      <a:noFill/>
                    </a:lnL>
                    <a:lnR>
                      <a:noFill/>
                    </a:lnR>
                    <a:lnT>
                      <a:noFill/>
                    </a:lnT>
                    <a:lnB w="12700" cap="flat" cmpd="sng" algn="ctr">
                      <a:solidFill>
                        <a:srgbClr val="0066CC"/>
                      </a:solidFill>
                      <a:prstDash val="solid"/>
                      <a:round/>
                      <a:headEnd type="none" w="med" len="med"/>
                      <a:tailEnd type="none" w="med" len="med"/>
                    </a:lnB>
                    <a:solidFill>
                      <a:srgbClr val="CCCCFF"/>
                    </a:solidFill>
                  </a:tcPr>
                </a:tc>
                <a:tc>
                  <a:txBody>
                    <a:bodyPr/>
                    <a:lstStyle/>
                    <a:p>
                      <a:pPr algn="r" fontAlgn="ctr"/>
                      <a:r>
                        <a:rPr lang="en-GB" sz="1000" b="1" i="0" u="none" strike="noStrike" dirty="0" smtClean="0">
                          <a:solidFill>
                            <a:srgbClr val="000000"/>
                          </a:solidFill>
                          <a:latin typeface="Arial"/>
                        </a:rPr>
                        <a:t>6%</a:t>
                      </a:r>
                      <a:endParaRPr lang="en-GB" sz="1000" b="1" i="0" u="none" strike="noStrike" dirty="0">
                        <a:solidFill>
                          <a:srgbClr val="000000"/>
                        </a:solidFill>
                        <a:latin typeface="Arial"/>
                      </a:endParaRPr>
                    </a:p>
                  </a:txBody>
                  <a:tcPr marL="7684" marR="7684" marT="7684" marB="0" anchor="ctr">
                    <a:lnL>
                      <a:noFill/>
                    </a:lnL>
                    <a:lnR>
                      <a:noFill/>
                    </a:lnR>
                    <a:lnT>
                      <a:noFill/>
                    </a:lnT>
                    <a:lnB w="12700" cap="flat" cmpd="sng" algn="ctr">
                      <a:solidFill>
                        <a:srgbClr val="0066CC"/>
                      </a:solidFill>
                      <a:prstDash val="solid"/>
                      <a:round/>
                      <a:headEnd type="none" w="med" len="med"/>
                      <a:tailEnd type="none" w="med" len="med"/>
                    </a:lnB>
                    <a:solidFill>
                      <a:srgbClr val="CCCCFF"/>
                    </a:solidFill>
                  </a:tcPr>
                </a:tc>
                <a:tc>
                  <a:txBody>
                    <a:bodyPr/>
                    <a:lstStyle/>
                    <a:p>
                      <a:pPr algn="r" fontAlgn="ctr"/>
                      <a:r>
                        <a:rPr lang="en-GB" sz="1000" b="1" i="0" u="none" strike="noStrike" dirty="0" smtClean="0">
                          <a:solidFill>
                            <a:srgbClr val="000000"/>
                          </a:solidFill>
                          <a:latin typeface="Arial"/>
                        </a:rPr>
                        <a:t>2%</a:t>
                      </a:r>
                      <a:endParaRPr lang="en-GB" sz="1000" b="1" i="0" u="none" strike="noStrike" dirty="0">
                        <a:solidFill>
                          <a:srgbClr val="000000"/>
                        </a:solidFill>
                        <a:latin typeface="Arial"/>
                      </a:endParaRPr>
                    </a:p>
                  </a:txBody>
                  <a:tcPr marL="7684" marR="7684" marT="7684" marB="0" anchor="ctr">
                    <a:lnL>
                      <a:noFill/>
                    </a:lnL>
                    <a:lnR>
                      <a:noFill/>
                    </a:lnR>
                    <a:lnT>
                      <a:noFill/>
                    </a:lnT>
                    <a:lnB w="12700" cap="flat" cmpd="sng" algn="ctr">
                      <a:solidFill>
                        <a:srgbClr val="0066CC"/>
                      </a:solidFill>
                      <a:prstDash val="solid"/>
                      <a:round/>
                      <a:headEnd type="none" w="med" len="med"/>
                      <a:tailEnd type="none" w="med" len="med"/>
                    </a:lnB>
                    <a:solidFill>
                      <a:srgbClr val="CCCCFF"/>
                    </a:solidFill>
                  </a:tcPr>
                </a:tc>
                <a:tc>
                  <a:txBody>
                    <a:bodyPr/>
                    <a:lstStyle/>
                    <a:p>
                      <a:pPr algn="r" fontAlgn="ctr"/>
                      <a:r>
                        <a:rPr lang="en-GB" sz="1000" b="1" i="0" u="none" strike="noStrike" dirty="0" smtClean="0">
                          <a:solidFill>
                            <a:srgbClr val="000000"/>
                          </a:solidFill>
                          <a:latin typeface="Arial"/>
                        </a:rPr>
                        <a:t>2%</a:t>
                      </a:r>
                      <a:endParaRPr lang="en-GB" sz="1000" b="1" i="0" u="none" strike="noStrike" dirty="0">
                        <a:solidFill>
                          <a:srgbClr val="000000"/>
                        </a:solidFill>
                        <a:latin typeface="Arial"/>
                      </a:endParaRPr>
                    </a:p>
                  </a:txBody>
                  <a:tcPr marL="7684" marR="7684" marT="7684" marB="0" anchor="ctr">
                    <a:lnL>
                      <a:noFill/>
                    </a:lnL>
                    <a:lnR>
                      <a:noFill/>
                    </a:lnR>
                    <a:lnT>
                      <a:noFill/>
                    </a:lnT>
                    <a:lnB w="12700" cap="flat" cmpd="sng" algn="ctr">
                      <a:solidFill>
                        <a:srgbClr val="0066CC"/>
                      </a:solidFill>
                      <a:prstDash val="solid"/>
                      <a:round/>
                      <a:headEnd type="none" w="med" len="med"/>
                      <a:tailEnd type="none" w="med" len="med"/>
                    </a:lnB>
                    <a:solidFill>
                      <a:srgbClr val="CCCCFF"/>
                    </a:solidFill>
                  </a:tcPr>
                </a:tc>
                <a:tc>
                  <a:txBody>
                    <a:bodyPr/>
                    <a:lstStyle/>
                    <a:p>
                      <a:pPr algn="r" fontAlgn="ctr"/>
                      <a:r>
                        <a:rPr lang="en-GB" sz="1000" b="1" i="0" u="none" strike="noStrike" dirty="0" smtClean="0">
                          <a:solidFill>
                            <a:srgbClr val="000000"/>
                          </a:solidFill>
                          <a:latin typeface="Arial"/>
                        </a:rPr>
                        <a:t>22%</a:t>
                      </a:r>
                      <a:endParaRPr lang="en-GB" sz="1000" b="1" i="0" u="none" strike="noStrike" dirty="0">
                        <a:solidFill>
                          <a:srgbClr val="000000"/>
                        </a:solidFill>
                        <a:latin typeface="Arial"/>
                      </a:endParaRPr>
                    </a:p>
                  </a:txBody>
                  <a:tcPr marL="7684" marR="7684" marT="7684" marB="0" anchor="ctr">
                    <a:lnL>
                      <a:noFill/>
                    </a:lnL>
                    <a:lnR>
                      <a:noFill/>
                    </a:lnR>
                    <a:lnT>
                      <a:noFill/>
                    </a:lnT>
                    <a:lnB w="12700" cap="flat" cmpd="sng" algn="ctr">
                      <a:solidFill>
                        <a:srgbClr val="0066CC"/>
                      </a:solidFill>
                      <a:prstDash val="solid"/>
                      <a:round/>
                      <a:headEnd type="none" w="med" len="med"/>
                      <a:tailEnd type="none" w="med" len="med"/>
                    </a:lnB>
                    <a:solidFill>
                      <a:srgbClr val="CCCCFF"/>
                    </a:solidFill>
                  </a:tcPr>
                </a:tc>
                <a:tc>
                  <a:txBody>
                    <a:bodyPr/>
                    <a:lstStyle/>
                    <a:p>
                      <a:pPr algn="r" fontAlgn="ctr"/>
                      <a:r>
                        <a:rPr lang="en-GB" sz="1000" b="1" i="0" u="none" strike="noStrike" dirty="0" smtClean="0">
                          <a:solidFill>
                            <a:srgbClr val="000000"/>
                          </a:solidFill>
                          <a:latin typeface="Arial"/>
                        </a:rPr>
                        <a:t>1%</a:t>
                      </a:r>
                      <a:endParaRPr lang="en-GB" sz="1000" b="1" i="0" u="none" strike="noStrike" dirty="0">
                        <a:solidFill>
                          <a:srgbClr val="000000"/>
                        </a:solidFill>
                        <a:latin typeface="Arial"/>
                      </a:endParaRPr>
                    </a:p>
                  </a:txBody>
                  <a:tcPr marL="7684" marR="7684" marT="7684" marB="0" anchor="ctr">
                    <a:lnL>
                      <a:noFill/>
                    </a:lnL>
                    <a:lnR>
                      <a:noFill/>
                    </a:lnR>
                    <a:lnT>
                      <a:noFill/>
                    </a:lnT>
                    <a:lnB w="12700" cap="flat" cmpd="sng" algn="ctr">
                      <a:solidFill>
                        <a:srgbClr val="0066CC"/>
                      </a:solidFill>
                      <a:prstDash val="solid"/>
                      <a:round/>
                      <a:headEnd type="none" w="med" len="med"/>
                      <a:tailEnd type="none" w="med" len="med"/>
                    </a:lnB>
                    <a:solidFill>
                      <a:srgbClr val="CCCCFF"/>
                    </a:solidFill>
                  </a:tcPr>
                </a:tc>
                <a:tc>
                  <a:txBody>
                    <a:bodyPr/>
                    <a:lstStyle/>
                    <a:p>
                      <a:pPr algn="r" fontAlgn="ctr"/>
                      <a:r>
                        <a:rPr lang="en-GB" sz="1000" b="1" i="0" u="none" strike="noStrike" dirty="0" smtClean="0">
                          <a:solidFill>
                            <a:srgbClr val="000000"/>
                          </a:solidFill>
                          <a:latin typeface="Arial"/>
                        </a:rPr>
                        <a:t>17%</a:t>
                      </a:r>
                      <a:endParaRPr lang="en-GB" sz="1000" b="1" i="0" u="none" strike="noStrike" dirty="0">
                        <a:solidFill>
                          <a:srgbClr val="000000"/>
                        </a:solidFill>
                        <a:latin typeface="Arial"/>
                      </a:endParaRPr>
                    </a:p>
                  </a:txBody>
                  <a:tcPr marL="7684" marR="7684" marT="7684" marB="0" anchor="ctr">
                    <a:lnL>
                      <a:noFill/>
                    </a:lnL>
                    <a:lnR>
                      <a:noFill/>
                    </a:lnR>
                    <a:lnT>
                      <a:noFill/>
                    </a:lnT>
                    <a:lnB w="12700" cap="flat" cmpd="sng" algn="ctr">
                      <a:solidFill>
                        <a:srgbClr val="0066CC"/>
                      </a:solidFill>
                      <a:prstDash val="solid"/>
                      <a:round/>
                      <a:headEnd type="none" w="med" len="med"/>
                      <a:tailEnd type="none" w="med" len="med"/>
                    </a:lnB>
                    <a:solidFill>
                      <a:srgbClr val="CCCCFF"/>
                    </a:solidFill>
                  </a:tcPr>
                </a:tc>
                <a:tc>
                  <a:txBody>
                    <a:bodyPr/>
                    <a:lstStyle/>
                    <a:p>
                      <a:pPr algn="r" fontAlgn="ctr"/>
                      <a:r>
                        <a:rPr lang="en-GB" sz="1000" b="1" i="0" u="none" strike="noStrike" dirty="0" smtClean="0">
                          <a:solidFill>
                            <a:srgbClr val="000000"/>
                          </a:solidFill>
                          <a:latin typeface="Arial"/>
                        </a:rPr>
                        <a:t>43%</a:t>
                      </a:r>
                      <a:endParaRPr lang="en-GB" sz="1000" b="1" i="0" u="none" strike="noStrike" dirty="0">
                        <a:solidFill>
                          <a:srgbClr val="000000"/>
                        </a:solidFill>
                        <a:latin typeface="Arial"/>
                      </a:endParaRPr>
                    </a:p>
                  </a:txBody>
                  <a:tcPr marL="7684" marR="7684" marT="7684" marB="0" anchor="ctr">
                    <a:lnL>
                      <a:noFill/>
                    </a:lnL>
                    <a:lnR w="12700" cap="flat" cmpd="sng" algn="ctr">
                      <a:solidFill>
                        <a:srgbClr val="0066CC"/>
                      </a:solidFill>
                      <a:prstDash val="solid"/>
                      <a:round/>
                      <a:headEnd type="none" w="med" len="med"/>
                      <a:tailEnd type="none" w="med" len="med"/>
                    </a:lnR>
                    <a:lnT>
                      <a:noFill/>
                    </a:lnT>
                    <a:lnB w="12700" cap="flat" cmpd="sng" algn="ctr">
                      <a:solidFill>
                        <a:srgbClr val="0066CC"/>
                      </a:solidFill>
                      <a:prstDash val="solid"/>
                      <a:round/>
                      <a:headEnd type="none" w="med" len="med"/>
                      <a:tailEnd type="none" w="med" len="med"/>
                    </a:lnB>
                    <a:solidFill>
                      <a:srgbClr val="CCCCFF"/>
                    </a:solidFill>
                  </a:tcPr>
                </a:tc>
                <a:tc>
                  <a:txBody>
                    <a:bodyPr/>
                    <a:lstStyle/>
                    <a:p>
                      <a:pPr algn="l" fontAlgn="ctr"/>
                      <a:endParaRPr lang="en-GB" sz="1000" b="1" i="0" u="none" strike="noStrike">
                        <a:solidFill>
                          <a:srgbClr val="000000"/>
                        </a:solidFill>
                        <a:latin typeface="Arial"/>
                      </a:endParaRPr>
                    </a:p>
                  </a:txBody>
                  <a:tcPr marL="7684" marR="7684" marT="7684" marB="0" anchor="ctr">
                    <a:lnL w="12700" cap="flat" cmpd="sng" algn="ctr">
                      <a:solidFill>
                        <a:srgbClr val="0066CC"/>
                      </a:solidFill>
                      <a:prstDash val="solid"/>
                      <a:round/>
                      <a:headEnd type="none" w="med" len="med"/>
                      <a:tailEnd type="none" w="med" len="med"/>
                    </a:lnL>
                    <a:lnR>
                      <a:noFill/>
                    </a:lnR>
                    <a:lnT>
                      <a:noFill/>
                    </a:lnT>
                    <a:lnB w="12700" cap="flat" cmpd="sng" algn="ctr">
                      <a:solidFill>
                        <a:srgbClr val="0066CC"/>
                      </a:solidFill>
                      <a:prstDash val="solid"/>
                      <a:round/>
                      <a:headEnd type="none" w="med" len="med"/>
                      <a:tailEnd type="none" w="med" len="med"/>
                    </a:lnB>
                    <a:solidFill>
                      <a:srgbClr val="CCCCFF"/>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en-GB" sz="1000" b="1" i="0" u="none" strike="noStrike" dirty="0" smtClean="0">
                        <a:solidFill>
                          <a:srgbClr val="000000"/>
                        </a:solidFill>
                        <a:latin typeface="+mn-lt"/>
                      </a:endParaRPr>
                    </a:p>
                    <a:p>
                      <a:pPr marL="0" marR="0" indent="0" algn="r" defTabSz="914400" rtl="0" eaLnBrk="1" fontAlgn="ctr" latinLnBrk="0" hangingPunct="1">
                        <a:lnSpc>
                          <a:spcPct val="100000"/>
                        </a:lnSpc>
                        <a:spcBef>
                          <a:spcPts val="0"/>
                        </a:spcBef>
                        <a:spcAft>
                          <a:spcPts val="0"/>
                        </a:spcAft>
                        <a:buClrTx/>
                        <a:buSzTx/>
                        <a:buFontTx/>
                        <a:buNone/>
                        <a:tabLst/>
                        <a:defRPr/>
                      </a:pPr>
                      <a:r>
                        <a:rPr lang="en-GB" sz="1000" b="1" i="0" u="none" strike="noStrike" dirty="0" smtClean="0">
                          <a:solidFill>
                            <a:srgbClr val="000000"/>
                          </a:solidFill>
                          <a:latin typeface="+mn-lt"/>
                        </a:rPr>
                        <a:t>100%</a:t>
                      </a:r>
                    </a:p>
                    <a:p>
                      <a:pPr algn="r" fontAlgn="ctr"/>
                      <a:endParaRPr lang="en-GB" sz="1000" b="1" i="0" u="none" strike="noStrike" dirty="0">
                        <a:solidFill>
                          <a:srgbClr val="000000"/>
                        </a:solidFill>
                        <a:latin typeface="Arial"/>
                      </a:endParaRPr>
                    </a:p>
                  </a:txBody>
                  <a:tcPr marL="7684" marR="7684" marT="7684" marB="0" anchor="ctr">
                    <a:lnL>
                      <a:noFill/>
                    </a:lnL>
                    <a:lnR>
                      <a:noFill/>
                    </a:lnR>
                    <a:lnT>
                      <a:noFill/>
                    </a:lnT>
                    <a:lnB w="12700" cap="flat" cmpd="sng" algn="ctr">
                      <a:solidFill>
                        <a:srgbClr val="0066CC"/>
                      </a:solidFill>
                      <a:prstDash val="solid"/>
                      <a:round/>
                      <a:headEnd type="none" w="med" len="med"/>
                      <a:tailEnd type="none" w="med" len="med"/>
                    </a:lnB>
                    <a:solidFill>
                      <a:srgbClr val="CCCCFF"/>
                    </a:solidFill>
                  </a:tcPr>
                </a:tc>
                <a:tc>
                  <a:txBody>
                    <a:bodyPr/>
                    <a:lstStyle/>
                    <a:p>
                      <a:pPr algn="l" fontAlgn="ctr"/>
                      <a:endParaRPr lang="en-GB" sz="1000" b="1" i="0" u="none" strike="noStrike" dirty="0">
                        <a:solidFill>
                          <a:srgbClr val="000000"/>
                        </a:solidFill>
                        <a:latin typeface="Arial"/>
                      </a:endParaRPr>
                    </a:p>
                  </a:txBody>
                  <a:tcPr marL="7684" marR="7684" marT="7684" marB="0" anchor="ctr">
                    <a:lnL>
                      <a:noFill/>
                    </a:lnL>
                    <a:lnR>
                      <a:noFill/>
                    </a:lnR>
                    <a:lnT>
                      <a:noFill/>
                    </a:lnT>
                    <a:lnB w="12700" cap="flat" cmpd="sng" algn="ctr">
                      <a:solidFill>
                        <a:srgbClr val="0066CC"/>
                      </a:solidFill>
                      <a:prstDash val="solid"/>
                      <a:round/>
                      <a:headEnd type="none" w="med" len="med"/>
                      <a:tailEnd type="none" w="med" len="med"/>
                    </a:lnB>
                    <a:solidFill>
                      <a:srgbClr val="CCCCFF"/>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mtClean="0">
                <a:cs typeface="Arial" panose="020B0604020202020204" pitchFamily="34" charset="0"/>
              </a:rPr>
              <a:t>If Scotland Votes NO, 28 January 2014 </a:t>
            </a:r>
            <a:endParaRPr lang="en-GB" smtClean="0">
              <a:cs typeface="Arial" panose="020B0604020202020204" pitchFamily="34" charset="0"/>
            </a:endParaRPr>
          </a:p>
        </p:txBody>
      </p:sp>
      <p:sp>
        <p:nvSpPr>
          <p:cNvPr id="16387" name="Rectangle 2"/>
          <p:cNvSpPr>
            <a:spLocks noGrp="1" noChangeArrowheads="1"/>
          </p:cNvSpPr>
          <p:nvPr>
            <p:ph type="ctrTitle"/>
          </p:nvPr>
        </p:nvSpPr>
        <p:spPr>
          <a:xfrm>
            <a:off x="1331119" y="115889"/>
            <a:ext cx="6481763" cy="720725"/>
          </a:xfrm>
        </p:spPr>
        <p:txBody>
          <a:bodyPr/>
          <a:lstStyle/>
          <a:p>
            <a:pPr fontAlgn="t"/>
            <a:r>
              <a:rPr lang="en-GB" sz="1600" b="1"/>
              <a:t>Net Fiscal Balance: Scotland and the UK, 2007-08 to 2011-12 </a:t>
            </a:r>
            <a:r>
              <a:rPr lang="en-GB" sz="1600" b="1">
                <a:solidFill>
                  <a:srgbClr val="FFFFFF"/>
                </a:solidFill>
              </a:rPr>
              <a:t/>
            </a:r>
            <a:br>
              <a:rPr lang="en-GB" sz="1600" b="1">
                <a:solidFill>
                  <a:srgbClr val="FFFFFF"/>
                </a:solidFill>
              </a:rPr>
            </a:br>
            <a:endParaRPr lang="en-GB" sz="1600" b="1">
              <a:solidFill>
                <a:srgbClr val="FFFFFF"/>
              </a:solidFill>
            </a:endParaRPr>
          </a:p>
        </p:txBody>
      </p:sp>
      <p:sp>
        <p:nvSpPr>
          <p:cNvPr id="16388" name="Text Box 3"/>
          <p:cNvSpPr txBox="1">
            <a:spLocks noChangeArrowheads="1"/>
          </p:cNvSpPr>
          <p:nvPr/>
        </p:nvSpPr>
        <p:spPr bwMode="auto">
          <a:xfrm>
            <a:off x="1331640" y="5949280"/>
            <a:ext cx="60007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sz="1000" dirty="0"/>
              <a:t>Source: Government Expenditure and Revenues in Scotland (2013), Table E4</a:t>
            </a:r>
          </a:p>
        </p:txBody>
      </p:sp>
      <p:sp>
        <p:nvSpPr>
          <p:cNvPr id="16389" name="Rectangle 4"/>
          <p:cNvSpPr>
            <a:spLocks noChangeArrowheads="1"/>
          </p:cNvSpPr>
          <p:nvPr/>
        </p:nvSpPr>
        <p:spPr bwMode="auto">
          <a:xfrm>
            <a:off x="1439466" y="5181602"/>
            <a:ext cx="6104334"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sz="1400" b="1">
              <a:solidFill>
                <a:schemeClr val="tx2"/>
              </a:solidFill>
            </a:endParaRPr>
          </a:p>
          <a:p>
            <a:pPr eaLnBrk="1" hangingPunct="1"/>
            <a:endParaRPr lang="en-GB" sz="1400">
              <a:solidFill>
                <a:schemeClr val="tx2"/>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4144290798"/>
              </p:ext>
            </p:extLst>
          </p:nvPr>
        </p:nvGraphicFramePr>
        <p:xfrm>
          <a:off x="1439466" y="620710"/>
          <a:ext cx="6660925" cy="5231376"/>
        </p:xfrm>
        <a:graphic>
          <a:graphicData uri="http://schemas.openxmlformats.org/drawingml/2006/table">
            <a:tbl>
              <a:tblPr/>
              <a:tblGrid>
                <a:gridCol w="3070706"/>
                <a:gridCol w="695779"/>
                <a:gridCol w="742164"/>
                <a:gridCol w="742164"/>
                <a:gridCol w="705056"/>
                <a:gridCol w="705056"/>
              </a:tblGrid>
              <a:tr h="278038">
                <a:tc rowSpan="2">
                  <a:txBody>
                    <a:bodyPr/>
                    <a:lstStyle/>
                    <a:p>
                      <a:pPr algn="l" fontAlgn="b"/>
                      <a:r>
                        <a:rPr lang="en-GB" sz="1100" b="0" i="0" u="none" strike="noStrike" dirty="0">
                          <a:latin typeface="Arial"/>
                        </a:rPr>
                        <a:t> </a:t>
                      </a:r>
                    </a:p>
                  </a:txBody>
                  <a:tcPr marL="6422" marR="6422" marT="85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fontAlgn="ctr"/>
                      <a:endParaRPr lang="en-GB" sz="1100" b="1" i="0" u="none" strike="noStrike" dirty="0">
                        <a:latin typeface="Arial"/>
                      </a:endParaRPr>
                    </a:p>
                  </a:txBody>
                  <a:tcPr marL="6422" marR="6422" marT="8563"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569317">
                <a:tc vMerge="1">
                  <a:txBody>
                    <a:bodyPr/>
                    <a:lstStyle/>
                    <a:p>
                      <a:endParaRPr lang="en-GB"/>
                    </a:p>
                  </a:txBody>
                  <a:tcPr/>
                </a:tc>
                <a:tc>
                  <a:txBody>
                    <a:bodyPr/>
                    <a:lstStyle/>
                    <a:p>
                      <a:pPr algn="r" fontAlgn="ctr"/>
                      <a:r>
                        <a:rPr lang="en-GB" sz="1100" b="1" i="0" u="none" strike="noStrike">
                          <a:latin typeface="Arial"/>
                        </a:rPr>
                        <a:t>2007-08</a:t>
                      </a:r>
                    </a:p>
                  </a:txBody>
                  <a:tcPr marL="6422" marR="6422" marT="8563" marB="0" anchor="ctr">
                    <a:lnL w="12700" cap="flat" cmpd="sng" algn="ctr">
                      <a:solidFill>
                        <a:schemeClr val="tx1"/>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GB" sz="1100" b="1" i="0" u="none" strike="noStrike">
                          <a:latin typeface="Arial"/>
                        </a:rPr>
                        <a:t>2008-09</a:t>
                      </a:r>
                    </a:p>
                  </a:txBody>
                  <a:tcPr marL="6422" marR="6422" marT="85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GB" sz="1100" b="1" i="0" u="none" strike="noStrike">
                          <a:latin typeface="Arial"/>
                        </a:rPr>
                        <a:t>2009-10</a:t>
                      </a:r>
                    </a:p>
                  </a:txBody>
                  <a:tcPr marL="6422" marR="6422" marT="85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GB" sz="1100" b="1" i="0" u="none" strike="noStrike">
                          <a:latin typeface="Arial"/>
                        </a:rPr>
                        <a:t>2010-11</a:t>
                      </a:r>
                    </a:p>
                  </a:txBody>
                  <a:tcPr marL="6422" marR="6422" marT="85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GB" sz="1100" b="1" i="0" u="none" strike="noStrike">
                          <a:latin typeface="Arial"/>
                        </a:rPr>
                        <a:t>2011-12</a:t>
                      </a:r>
                    </a:p>
                  </a:txBody>
                  <a:tcPr marL="6422" marR="6422" marT="8563"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890628">
                <a:tc>
                  <a:txBody>
                    <a:bodyPr/>
                    <a:lstStyle/>
                    <a:p>
                      <a:pPr algn="l" fontAlgn="ctr"/>
                      <a:endParaRPr lang="en-GB" sz="1100" b="1" i="0" u="none" strike="noStrike" dirty="0" smtClean="0">
                        <a:latin typeface="Arial"/>
                      </a:endParaRPr>
                    </a:p>
                    <a:p>
                      <a:pPr algn="l" fontAlgn="ctr"/>
                      <a:r>
                        <a:rPr lang="en-GB" sz="1100" b="1" i="0" u="none" strike="noStrike" dirty="0" smtClean="0">
                          <a:latin typeface="Arial"/>
                        </a:rPr>
                        <a:t>Scotland</a:t>
                      </a:r>
                    </a:p>
                    <a:p>
                      <a:pPr algn="l" fontAlgn="ctr"/>
                      <a:endParaRPr lang="en-GB" sz="1100" b="0" i="0" u="none" strike="noStrike" dirty="0" smtClean="0">
                        <a:latin typeface="Arial"/>
                      </a:endParaRPr>
                    </a:p>
                    <a:p>
                      <a:pPr algn="l" fontAlgn="ctr"/>
                      <a:r>
                        <a:rPr lang="en-GB" sz="1100" b="0" i="0" u="none" strike="noStrike" dirty="0" smtClean="0">
                          <a:latin typeface="Arial"/>
                        </a:rPr>
                        <a:t>Excluding </a:t>
                      </a:r>
                      <a:r>
                        <a:rPr lang="en-GB" sz="1100" b="0" i="0" u="none" strike="noStrike" dirty="0">
                          <a:latin typeface="Arial"/>
                        </a:rPr>
                        <a:t>North Sea revenue</a:t>
                      </a:r>
                    </a:p>
                  </a:txBody>
                  <a:tcPr marL="6422" marR="6422" marT="85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r" fontAlgn="ctr"/>
                      <a:endParaRPr lang="en-GB" sz="1100" b="0" i="0" u="none" strike="noStrike" dirty="0" smtClean="0">
                        <a:latin typeface="Arial"/>
                      </a:endParaRPr>
                    </a:p>
                    <a:p>
                      <a:pPr algn="r" fontAlgn="ctr"/>
                      <a:endParaRPr lang="en-GB" sz="1100" b="0" i="0" u="none" strike="noStrike" dirty="0" smtClean="0">
                        <a:latin typeface="Arial"/>
                      </a:endParaRPr>
                    </a:p>
                    <a:p>
                      <a:pPr algn="r" fontAlgn="ctr"/>
                      <a:endParaRPr lang="en-GB" sz="1100" b="0" i="0" u="none" strike="noStrike" dirty="0" smtClean="0">
                        <a:latin typeface="Arial"/>
                      </a:endParaRPr>
                    </a:p>
                    <a:p>
                      <a:pPr algn="r" fontAlgn="ctr"/>
                      <a:r>
                        <a:rPr lang="en-GB" sz="1100" b="0" i="0" u="none" strike="noStrike" dirty="0" smtClean="0">
                          <a:latin typeface="Arial"/>
                        </a:rPr>
                        <a:t>-</a:t>
                      </a:r>
                      <a:r>
                        <a:rPr lang="en-GB" sz="1100" b="0" i="0" u="none" strike="noStrike" dirty="0">
                          <a:latin typeface="Arial"/>
                        </a:rPr>
                        <a:t>11,110</a:t>
                      </a:r>
                    </a:p>
                  </a:txBody>
                  <a:tcPr marL="6422" marR="6422" marT="856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GB" sz="1100" b="0" i="0" u="none" strike="noStrike" dirty="0" smtClean="0">
                        <a:latin typeface="Arial"/>
                      </a:endParaRPr>
                    </a:p>
                    <a:p>
                      <a:pPr algn="r" fontAlgn="ctr"/>
                      <a:endParaRPr lang="en-GB" sz="1100" b="0" i="0" u="none" strike="noStrike" dirty="0" smtClean="0">
                        <a:latin typeface="Arial"/>
                      </a:endParaRPr>
                    </a:p>
                    <a:p>
                      <a:pPr algn="r" fontAlgn="ctr"/>
                      <a:endParaRPr lang="en-GB" sz="1100" b="0" i="0" u="none" strike="noStrike" dirty="0" smtClean="0">
                        <a:latin typeface="Arial"/>
                      </a:endParaRPr>
                    </a:p>
                    <a:p>
                      <a:pPr algn="r" fontAlgn="ctr"/>
                      <a:r>
                        <a:rPr lang="en-GB" sz="1100" b="0" i="0" u="none" strike="noStrike" dirty="0" smtClean="0">
                          <a:latin typeface="Arial"/>
                        </a:rPr>
                        <a:t>-</a:t>
                      </a:r>
                      <a:r>
                        <a:rPr lang="en-GB" sz="1100" b="0" i="0" u="none" strike="noStrike" dirty="0">
                          <a:latin typeface="Arial"/>
                        </a:rPr>
                        <a:t>15,450</a:t>
                      </a:r>
                    </a:p>
                  </a:txBody>
                  <a:tcPr marL="6422" marR="6422" marT="8563"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GB" sz="1100" b="0" i="0" u="none" strike="noStrike" dirty="0" smtClean="0">
                        <a:latin typeface="Arial"/>
                      </a:endParaRPr>
                    </a:p>
                    <a:p>
                      <a:pPr algn="r" fontAlgn="ctr"/>
                      <a:r>
                        <a:rPr lang="en-GB" sz="1100" b="1" i="0" u="none" strike="noStrike" dirty="0" smtClean="0">
                          <a:latin typeface="Arial"/>
                        </a:rPr>
                        <a:t>(£ million)</a:t>
                      </a:r>
                      <a:endParaRPr lang="en-GB" sz="1100" b="0" i="0" u="none" strike="noStrike" dirty="0" smtClean="0">
                        <a:latin typeface="Arial"/>
                      </a:endParaRPr>
                    </a:p>
                    <a:p>
                      <a:pPr algn="r" fontAlgn="ctr"/>
                      <a:endParaRPr lang="en-GB" sz="1100" b="0" i="0" u="none" strike="noStrike" dirty="0" smtClean="0">
                        <a:latin typeface="Arial"/>
                      </a:endParaRPr>
                    </a:p>
                    <a:p>
                      <a:pPr algn="r" fontAlgn="ctr"/>
                      <a:r>
                        <a:rPr lang="en-GB" sz="1100" b="0" i="0" u="none" strike="noStrike" dirty="0" smtClean="0">
                          <a:latin typeface="Arial"/>
                        </a:rPr>
                        <a:t>-</a:t>
                      </a:r>
                      <a:r>
                        <a:rPr lang="en-GB" sz="1100" b="0" i="0" u="none" strike="noStrike" dirty="0">
                          <a:latin typeface="Arial"/>
                        </a:rPr>
                        <a:t>20,385</a:t>
                      </a:r>
                    </a:p>
                  </a:txBody>
                  <a:tcPr marL="6422" marR="6422" marT="8563"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GB" sz="1100" b="0" i="0" u="none" strike="noStrike" dirty="0" smtClean="0">
                        <a:latin typeface="Arial"/>
                      </a:endParaRPr>
                    </a:p>
                    <a:p>
                      <a:pPr algn="r" fontAlgn="ctr"/>
                      <a:endParaRPr lang="en-GB" sz="1100" b="0" i="0" u="none" strike="noStrike" dirty="0" smtClean="0">
                        <a:latin typeface="Arial"/>
                      </a:endParaRPr>
                    </a:p>
                    <a:p>
                      <a:pPr algn="r" fontAlgn="ctr"/>
                      <a:endParaRPr lang="en-GB" sz="1100" b="0" i="0" u="none" strike="noStrike" dirty="0" smtClean="0">
                        <a:latin typeface="Arial"/>
                      </a:endParaRPr>
                    </a:p>
                    <a:p>
                      <a:pPr algn="r" fontAlgn="ctr"/>
                      <a:r>
                        <a:rPr lang="en-GB" sz="1100" b="0" i="0" u="none" strike="noStrike" dirty="0" smtClean="0">
                          <a:latin typeface="Arial"/>
                        </a:rPr>
                        <a:t>-</a:t>
                      </a:r>
                      <a:r>
                        <a:rPr lang="en-GB" sz="1100" b="0" i="0" u="none" strike="noStrike" dirty="0">
                          <a:latin typeface="Arial"/>
                        </a:rPr>
                        <a:t>19,743</a:t>
                      </a:r>
                    </a:p>
                  </a:txBody>
                  <a:tcPr marL="6422" marR="6422" marT="8563"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GB" sz="1100" b="0" i="0" u="none" strike="noStrike" dirty="0" smtClean="0">
                        <a:latin typeface="Arial"/>
                      </a:endParaRPr>
                    </a:p>
                    <a:p>
                      <a:pPr algn="r" fontAlgn="ctr"/>
                      <a:endParaRPr lang="en-GB" sz="1100" b="0" i="0" u="none" strike="noStrike" dirty="0" smtClean="0">
                        <a:latin typeface="Arial"/>
                      </a:endParaRPr>
                    </a:p>
                    <a:p>
                      <a:pPr algn="r" fontAlgn="ctr"/>
                      <a:endParaRPr lang="en-GB" sz="1100" b="0" i="0" u="none" strike="noStrike" dirty="0" smtClean="0">
                        <a:latin typeface="Arial"/>
                      </a:endParaRPr>
                    </a:p>
                    <a:p>
                      <a:pPr algn="r" fontAlgn="ctr"/>
                      <a:r>
                        <a:rPr lang="en-GB" sz="1100" b="0" i="0" u="none" strike="noStrike" dirty="0" smtClean="0">
                          <a:latin typeface="Arial"/>
                        </a:rPr>
                        <a:t>-</a:t>
                      </a:r>
                      <a:r>
                        <a:rPr lang="en-GB" sz="1100" b="0" i="0" u="none" strike="noStrike" dirty="0">
                          <a:latin typeface="Arial"/>
                        </a:rPr>
                        <a:t>18,159</a:t>
                      </a:r>
                    </a:p>
                  </a:txBody>
                  <a:tcPr marL="6422" marR="6422" marT="856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531715">
                <a:tc>
                  <a:txBody>
                    <a:bodyPr/>
                    <a:lstStyle/>
                    <a:p>
                      <a:pPr algn="l" fontAlgn="ctr"/>
                      <a:r>
                        <a:rPr lang="en-GB" sz="1100" b="0" i="0" u="none" strike="noStrike">
                          <a:latin typeface="Arial"/>
                        </a:rPr>
                        <a:t>Including North Sea revenue (per capita share)</a:t>
                      </a:r>
                    </a:p>
                  </a:txBody>
                  <a:tcPr marL="6422" marR="6422" marT="85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GB" sz="1100" b="0" i="0" u="none" strike="noStrike" dirty="0">
                          <a:latin typeface="Arial"/>
                        </a:rPr>
                        <a:t>-10,480</a:t>
                      </a:r>
                    </a:p>
                  </a:txBody>
                  <a:tcPr marL="6422" marR="6422" marT="856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GB" sz="1100" b="0" i="0" u="none" strike="noStrike">
                          <a:latin typeface="Arial"/>
                        </a:rPr>
                        <a:t>-14,362</a:t>
                      </a:r>
                    </a:p>
                  </a:txBody>
                  <a:tcPr marL="6422" marR="6422" marT="8563" marB="0" anchor="ctr">
                    <a:lnL>
                      <a:noFill/>
                    </a:lnL>
                    <a:lnR>
                      <a:noFill/>
                    </a:lnR>
                    <a:lnT>
                      <a:noFill/>
                    </a:lnT>
                    <a:lnB>
                      <a:noFill/>
                    </a:lnB>
                  </a:tcPr>
                </a:tc>
                <a:tc>
                  <a:txBody>
                    <a:bodyPr/>
                    <a:lstStyle/>
                    <a:p>
                      <a:pPr algn="r" fontAlgn="ctr"/>
                      <a:r>
                        <a:rPr lang="en-GB" sz="1100" b="0" i="0" u="none" strike="noStrike">
                          <a:latin typeface="Arial"/>
                        </a:rPr>
                        <a:t>-19,839</a:t>
                      </a:r>
                    </a:p>
                  </a:txBody>
                  <a:tcPr marL="6422" marR="6422" marT="8563" marB="0" anchor="ctr">
                    <a:lnL>
                      <a:noFill/>
                    </a:lnL>
                    <a:lnR>
                      <a:noFill/>
                    </a:lnR>
                    <a:lnT>
                      <a:noFill/>
                    </a:lnT>
                    <a:lnB>
                      <a:noFill/>
                    </a:lnB>
                  </a:tcPr>
                </a:tc>
                <a:tc>
                  <a:txBody>
                    <a:bodyPr/>
                    <a:lstStyle/>
                    <a:p>
                      <a:pPr algn="r" fontAlgn="ctr"/>
                      <a:r>
                        <a:rPr lang="en-GB" sz="1100" b="0" i="0" u="none" strike="noStrike">
                          <a:latin typeface="Arial"/>
                        </a:rPr>
                        <a:t>-19,006</a:t>
                      </a:r>
                    </a:p>
                  </a:txBody>
                  <a:tcPr marL="6422" marR="6422" marT="8563" marB="0" anchor="ctr">
                    <a:lnL>
                      <a:noFill/>
                    </a:lnL>
                    <a:lnR>
                      <a:noFill/>
                    </a:lnR>
                    <a:lnT>
                      <a:noFill/>
                    </a:lnT>
                    <a:lnB>
                      <a:noFill/>
                    </a:lnB>
                  </a:tcPr>
                </a:tc>
                <a:tc>
                  <a:txBody>
                    <a:bodyPr/>
                    <a:lstStyle/>
                    <a:p>
                      <a:pPr algn="r" fontAlgn="ctr"/>
                      <a:r>
                        <a:rPr lang="en-GB" sz="1100" b="0" i="0" u="none" strike="noStrike">
                          <a:latin typeface="Arial"/>
                        </a:rPr>
                        <a:t>-17,217</a:t>
                      </a:r>
                    </a:p>
                  </a:txBody>
                  <a:tcPr marL="6422" marR="6422" marT="8563" marB="0" anchor="ctr">
                    <a:lnL>
                      <a:noFill/>
                    </a:lnL>
                    <a:lnR w="12700" cap="flat" cmpd="sng" algn="ctr">
                      <a:solidFill>
                        <a:srgbClr val="000000"/>
                      </a:solidFill>
                      <a:prstDash val="solid"/>
                      <a:round/>
                      <a:headEnd type="none" w="med" len="med"/>
                      <a:tailEnd type="none" w="med" len="med"/>
                    </a:lnR>
                    <a:lnT>
                      <a:noFill/>
                    </a:lnT>
                    <a:lnB>
                      <a:noFill/>
                    </a:lnB>
                  </a:tcPr>
                </a:tc>
              </a:tr>
              <a:tr h="531715">
                <a:tc>
                  <a:txBody>
                    <a:bodyPr/>
                    <a:lstStyle/>
                    <a:p>
                      <a:pPr algn="l" fontAlgn="ctr"/>
                      <a:r>
                        <a:rPr lang="en-GB" sz="1100" b="0" i="0" u="none" strike="noStrike">
                          <a:latin typeface="Arial"/>
                        </a:rPr>
                        <a:t>Including North Sea revenue (geographical share)</a:t>
                      </a:r>
                    </a:p>
                  </a:txBody>
                  <a:tcPr marL="6422" marR="6422" marT="85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GB" sz="1100" b="0" i="0" u="none" strike="noStrike">
                          <a:latin typeface="Arial"/>
                        </a:rPr>
                        <a:t>-3,998</a:t>
                      </a:r>
                    </a:p>
                  </a:txBody>
                  <a:tcPr marL="6422" marR="6422" marT="856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GB" sz="1100" b="0" i="0" u="none" strike="noStrike">
                          <a:latin typeface="Arial"/>
                        </a:rPr>
                        <a:t>-3,699</a:t>
                      </a:r>
                    </a:p>
                  </a:txBody>
                  <a:tcPr marL="6422" marR="6422" marT="8563" marB="0" anchor="ctr">
                    <a:lnL>
                      <a:noFill/>
                    </a:lnL>
                    <a:lnR>
                      <a:noFill/>
                    </a:lnR>
                    <a:lnT>
                      <a:noFill/>
                    </a:lnT>
                    <a:lnB>
                      <a:noFill/>
                    </a:lnB>
                  </a:tcPr>
                </a:tc>
                <a:tc>
                  <a:txBody>
                    <a:bodyPr/>
                    <a:lstStyle/>
                    <a:p>
                      <a:pPr algn="r" fontAlgn="ctr"/>
                      <a:r>
                        <a:rPr lang="en-GB" sz="1100" b="0" i="0" u="none" strike="noStrike">
                          <a:latin typeface="Arial"/>
                        </a:rPr>
                        <a:t>-14,475</a:t>
                      </a:r>
                    </a:p>
                  </a:txBody>
                  <a:tcPr marL="6422" marR="6422" marT="8563" marB="0" anchor="ctr">
                    <a:lnL>
                      <a:noFill/>
                    </a:lnL>
                    <a:lnR>
                      <a:noFill/>
                    </a:lnR>
                    <a:lnT>
                      <a:noFill/>
                    </a:lnT>
                    <a:lnB>
                      <a:noFill/>
                    </a:lnB>
                  </a:tcPr>
                </a:tc>
                <a:tc>
                  <a:txBody>
                    <a:bodyPr/>
                    <a:lstStyle/>
                    <a:p>
                      <a:pPr algn="r" fontAlgn="ctr"/>
                      <a:r>
                        <a:rPr lang="en-GB" sz="1100" b="0" i="0" u="none" strike="noStrike">
                          <a:latin typeface="Arial"/>
                        </a:rPr>
                        <a:t>-11,700</a:t>
                      </a:r>
                    </a:p>
                  </a:txBody>
                  <a:tcPr marL="6422" marR="6422" marT="8563" marB="0" anchor="ctr">
                    <a:lnL>
                      <a:noFill/>
                    </a:lnL>
                    <a:lnR>
                      <a:noFill/>
                    </a:lnR>
                    <a:lnT>
                      <a:noFill/>
                    </a:lnT>
                    <a:lnB>
                      <a:noFill/>
                    </a:lnB>
                  </a:tcPr>
                </a:tc>
                <a:tc>
                  <a:txBody>
                    <a:bodyPr/>
                    <a:lstStyle/>
                    <a:p>
                      <a:pPr algn="r" fontAlgn="ctr"/>
                      <a:r>
                        <a:rPr lang="en-GB" sz="1100" b="0" i="0" u="none" strike="noStrike">
                          <a:latin typeface="Arial"/>
                        </a:rPr>
                        <a:t>-7,586</a:t>
                      </a:r>
                    </a:p>
                  </a:txBody>
                  <a:tcPr marL="6422" marR="6422" marT="8563" marB="0" anchor="ctr">
                    <a:lnL>
                      <a:noFill/>
                    </a:lnL>
                    <a:lnR w="12700" cap="flat" cmpd="sng" algn="ctr">
                      <a:solidFill>
                        <a:srgbClr val="000000"/>
                      </a:solidFill>
                      <a:prstDash val="solid"/>
                      <a:round/>
                      <a:headEnd type="none" w="med" len="med"/>
                      <a:tailEnd type="none" w="med" len="med"/>
                    </a:lnR>
                    <a:lnT>
                      <a:noFill/>
                    </a:lnT>
                    <a:lnB>
                      <a:noFill/>
                    </a:lnB>
                  </a:tcPr>
                </a:tc>
              </a:tr>
              <a:tr h="278038">
                <a:tc>
                  <a:txBody>
                    <a:bodyPr/>
                    <a:lstStyle/>
                    <a:p>
                      <a:pPr algn="l" fontAlgn="ctr"/>
                      <a:r>
                        <a:rPr lang="en-GB" sz="1100" b="1" i="1" u="none" strike="noStrike" dirty="0">
                          <a:latin typeface="Arial"/>
                        </a:rPr>
                        <a:t>UK</a:t>
                      </a:r>
                    </a:p>
                  </a:txBody>
                  <a:tcPr marL="6422" marR="6422" marT="85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GB" sz="1100" b="1" i="1" u="none" strike="noStrike" dirty="0">
                          <a:latin typeface="Arial"/>
                        </a:rPr>
                        <a:t>-36,719</a:t>
                      </a:r>
                    </a:p>
                  </a:txBody>
                  <a:tcPr marL="6422" marR="6422" marT="8563"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GB" sz="1100" b="1" i="1" u="none" strike="noStrike" dirty="0">
                          <a:latin typeface="Arial"/>
                        </a:rPr>
                        <a:t>-97,539</a:t>
                      </a:r>
                    </a:p>
                  </a:txBody>
                  <a:tcPr marL="6422" marR="6422" marT="85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GB" sz="1100" b="1" i="1" u="none" strike="noStrike" dirty="0">
                          <a:latin typeface="Arial"/>
                        </a:rPr>
                        <a:t>-158,922</a:t>
                      </a:r>
                    </a:p>
                  </a:txBody>
                  <a:tcPr marL="6422" marR="6422" marT="85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GB" sz="1100" b="1" i="1" u="none" strike="noStrike" dirty="0">
                          <a:latin typeface="Arial"/>
                        </a:rPr>
                        <a:t>-140,967</a:t>
                      </a:r>
                    </a:p>
                  </a:txBody>
                  <a:tcPr marL="6422" marR="6422" marT="85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GB" sz="1100" b="1" i="1" u="none" strike="noStrike" dirty="0">
                          <a:latin typeface="Arial"/>
                        </a:rPr>
                        <a:t>-120,963</a:t>
                      </a:r>
                    </a:p>
                  </a:txBody>
                  <a:tcPr marL="6422" marR="6422" marT="8563"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537979">
                <a:tc>
                  <a:txBody>
                    <a:bodyPr/>
                    <a:lstStyle/>
                    <a:p>
                      <a:pPr algn="l" fontAlgn="ctr"/>
                      <a:endParaRPr lang="en-GB" sz="1100" b="1" i="0" u="none" strike="noStrike" dirty="0" smtClean="0">
                        <a:latin typeface="Arial"/>
                      </a:endParaRPr>
                    </a:p>
                    <a:p>
                      <a:pPr algn="l" fontAlgn="ctr"/>
                      <a:r>
                        <a:rPr lang="en-GB" sz="1100" b="1" i="0" u="none" strike="noStrike" dirty="0" smtClean="0">
                          <a:latin typeface="Arial"/>
                        </a:rPr>
                        <a:t>Scotland</a:t>
                      </a:r>
                    </a:p>
                    <a:p>
                      <a:pPr algn="l" fontAlgn="ctr"/>
                      <a:endParaRPr lang="en-GB" sz="1100" b="1" i="0" u="none" strike="noStrike" dirty="0">
                        <a:latin typeface="Arial"/>
                      </a:endParaRPr>
                    </a:p>
                  </a:txBody>
                  <a:tcPr marL="6422" marR="6422" marT="85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5">
                  <a:txBody>
                    <a:bodyPr/>
                    <a:lstStyle/>
                    <a:p>
                      <a:pPr algn="ctr" fontAlgn="ctr"/>
                      <a:r>
                        <a:rPr lang="en-GB" sz="1100" b="1" i="0" u="none" strike="noStrike">
                          <a:latin typeface="Arial"/>
                        </a:rPr>
                        <a:t>(% of GDP)</a:t>
                      </a:r>
                    </a:p>
                  </a:txBody>
                  <a:tcPr marL="6422" marR="6422" marT="85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272478">
                <a:tc>
                  <a:txBody>
                    <a:bodyPr/>
                    <a:lstStyle/>
                    <a:p>
                      <a:pPr algn="l" fontAlgn="ctr"/>
                      <a:r>
                        <a:rPr lang="en-GB" sz="1100" b="0" i="0" u="none" strike="noStrike">
                          <a:latin typeface="Arial"/>
                        </a:rPr>
                        <a:t>Excluding North Sea revenue</a:t>
                      </a:r>
                    </a:p>
                  </a:txBody>
                  <a:tcPr marL="6422" marR="6422" marT="85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GB" sz="1100" b="0" i="0" u="none" strike="noStrike">
                          <a:latin typeface="Arial"/>
                        </a:rPr>
                        <a:t>-9.7%</a:t>
                      </a:r>
                    </a:p>
                  </a:txBody>
                  <a:tcPr marL="6422" marR="6422" marT="856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GB" sz="1100" b="0" i="0" u="none" strike="noStrike">
                          <a:latin typeface="Arial"/>
                        </a:rPr>
                        <a:t>-13.4%</a:t>
                      </a:r>
                    </a:p>
                  </a:txBody>
                  <a:tcPr marL="6422" marR="6422" marT="8563" marB="0" anchor="ctr">
                    <a:lnL>
                      <a:noFill/>
                    </a:lnL>
                    <a:lnR>
                      <a:noFill/>
                    </a:lnR>
                    <a:lnT>
                      <a:noFill/>
                    </a:lnT>
                    <a:lnB>
                      <a:noFill/>
                    </a:lnB>
                  </a:tcPr>
                </a:tc>
                <a:tc>
                  <a:txBody>
                    <a:bodyPr/>
                    <a:lstStyle/>
                    <a:p>
                      <a:pPr algn="r" fontAlgn="ctr"/>
                      <a:r>
                        <a:rPr lang="en-GB" sz="1100" b="0" i="0" u="none" strike="noStrike">
                          <a:latin typeface="Arial"/>
                        </a:rPr>
                        <a:t>-18.1%</a:t>
                      </a:r>
                    </a:p>
                  </a:txBody>
                  <a:tcPr marL="6422" marR="6422" marT="8563" marB="0" anchor="ctr">
                    <a:lnL>
                      <a:noFill/>
                    </a:lnL>
                    <a:lnR>
                      <a:noFill/>
                    </a:lnR>
                    <a:lnT>
                      <a:noFill/>
                    </a:lnT>
                    <a:lnB>
                      <a:noFill/>
                    </a:lnB>
                  </a:tcPr>
                </a:tc>
                <a:tc>
                  <a:txBody>
                    <a:bodyPr/>
                    <a:lstStyle/>
                    <a:p>
                      <a:pPr algn="r" fontAlgn="ctr"/>
                      <a:r>
                        <a:rPr lang="en-GB" sz="1100" b="0" i="0" u="none" strike="noStrike">
                          <a:latin typeface="Arial"/>
                        </a:rPr>
                        <a:t>-16.5%</a:t>
                      </a:r>
                    </a:p>
                  </a:txBody>
                  <a:tcPr marL="6422" marR="6422" marT="8563" marB="0" anchor="ctr">
                    <a:lnL>
                      <a:noFill/>
                    </a:lnL>
                    <a:lnR>
                      <a:noFill/>
                    </a:lnR>
                    <a:lnT>
                      <a:noFill/>
                    </a:lnT>
                    <a:lnB>
                      <a:noFill/>
                    </a:lnB>
                  </a:tcPr>
                </a:tc>
                <a:tc>
                  <a:txBody>
                    <a:bodyPr/>
                    <a:lstStyle/>
                    <a:p>
                      <a:pPr algn="r" fontAlgn="ctr"/>
                      <a:r>
                        <a:rPr lang="en-GB" sz="1100" b="0" i="0" u="none" strike="noStrike">
                          <a:latin typeface="Arial"/>
                        </a:rPr>
                        <a:t>-14.6%</a:t>
                      </a:r>
                    </a:p>
                  </a:txBody>
                  <a:tcPr marL="6422" marR="6422" marT="8563" marB="0" anchor="ctr">
                    <a:lnL>
                      <a:noFill/>
                    </a:lnL>
                    <a:lnR w="12700" cap="flat" cmpd="sng" algn="ctr">
                      <a:solidFill>
                        <a:srgbClr val="000000"/>
                      </a:solidFill>
                      <a:prstDash val="solid"/>
                      <a:round/>
                      <a:headEnd type="none" w="med" len="med"/>
                      <a:tailEnd type="none" w="med" len="med"/>
                    </a:lnR>
                    <a:lnT>
                      <a:noFill/>
                    </a:lnT>
                    <a:lnB>
                      <a:noFill/>
                    </a:lnB>
                  </a:tcPr>
                </a:tc>
              </a:tr>
              <a:tr h="531715">
                <a:tc>
                  <a:txBody>
                    <a:bodyPr/>
                    <a:lstStyle/>
                    <a:p>
                      <a:pPr algn="l" fontAlgn="ctr"/>
                      <a:r>
                        <a:rPr lang="en-GB" sz="1100" b="0" i="0" u="none" strike="noStrike">
                          <a:latin typeface="Arial"/>
                        </a:rPr>
                        <a:t>Including North Sea revenue (per capita share)</a:t>
                      </a:r>
                    </a:p>
                  </a:txBody>
                  <a:tcPr marL="6422" marR="6422" marT="85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GB" sz="1100" b="0" i="0" u="none" strike="noStrike">
                          <a:latin typeface="Arial"/>
                        </a:rPr>
                        <a:t>-9.0%</a:t>
                      </a:r>
                    </a:p>
                  </a:txBody>
                  <a:tcPr marL="6422" marR="6422" marT="856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GB" sz="1100" b="0" i="0" u="none" strike="noStrike">
                          <a:latin typeface="Arial"/>
                        </a:rPr>
                        <a:t>-12.1%</a:t>
                      </a:r>
                    </a:p>
                  </a:txBody>
                  <a:tcPr marL="6422" marR="6422" marT="8563" marB="0" anchor="ctr">
                    <a:lnL>
                      <a:noFill/>
                    </a:lnL>
                    <a:lnR>
                      <a:noFill/>
                    </a:lnR>
                    <a:lnT>
                      <a:noFill/>
                    </a:lnT>
                    <a:lnB>
                      <a:noFill/>
                    </a:lnB>
                  </a:tcPr>
                </a:tc>
                <a:tc>
                  <a:txBody>
                    <a:bodyPr/>
                    <a:lstStyle/>
                    <a:p>
                      <a:pPr algn="r" fontAlgn="ctr"/>
                      <a:r>
                        <a:rPr lang="en-GB" sz="1100" b="0" i="0" u="none" strike="noStrike">
                          <a:latin typeface="Arial"/>
                        </a:rPr>
                        <a:t>-17.2%</a:t>
                      </a:r>
                    </a:p>
                  </a:txBody>
                  <a:tcPr marL="6422" marR="6422" marT="8563" marB="0" anchor="ctr">
                    <a:lnL>
                      <a:noFill/>
                    </a:lnL>
                    <a:lnR>
                      <a:noFill/>
                    </a:lnR>
                    <a:lnT>
                      <a:noFill/>
                    </a:lnT>
                    <a:lnB>
                      <a:noFill/>
                    </a:lnB>
                  </a:tcPr>
                </a:tc>
                <a:tc>
                  <a:txBody>
                    <a:bodyPr/>
                    <a:lstStyle/>
                    <a:p>
                      <a:pPr algn="r" fontAlgn="ctr"/>
                      <a:r>
                        <a:rPr lang="en-GB" sz="1100" b="0" i="0" u="none" strike="noStrike">
                          <a:latin typeface="Arial"/>
                        </a:rPr>
                        <a:t>-15.6%</a:t>
                      </a:r>
                    </a:p>
                  </a:txBody>
                  <a:tcPr marL="6422" marR="6422" marT="8563" marB="0" anchor="ctr">
                    <a:lnL>
                      <a:noFill/>
                    </a:lnL>
                    <a:lnR>
                      <a:noFill/>
                    </a:lnR>
                    <a:lnT>
                      <a:noFill/>
                    </a:lnT>
                    <a:lnB>
                      <a:noFill/>
                    </a:lnB>
                  </a:tcPr>
                </a:tc>
                <a:tc>
                  <a:txBody>
                    <a:bodyPr/>
                    <a:lstStyle/>
                    <a:p>
                      <a:pPr algn="r" fontAlgn="ctr"/>
                      <a:r>
                        <a:rPr lang="en-GB" sz="1100" b="0" i="0" u="none" strike="noStrike">
                          <a:latin typeface="Arial"/>
                        </a:rPr>
                        <a:t>-13.5%</a:t>
                      </a:r>
                    </a:p>
                  </a:txBody>
                  <a:tcPr marL="6422" marR="6422" marT="8563" marB="0" anchor="ctr">
                    <a:lnL>
                      <a:noFill/>
                    </a:lnL>
                    <a:lnR w="12700" cap="flat" cmpd="sng" algn="ctr">
                      <a:solidFill>
                        <a:srgbClr val="000000"/>
                      </a:solidFill>
                      <a:prstDash val="solid"/>
                      <a:round/>
                      <a:headEnd type="none" w="med" len="med"/>
                      <a:tailEnd type="none" w="med" len="med"/>
                    </a:lnR>
                    <a:lnT>
                      <a:noFill/>
                    </a:lnT>
                    <a:lnB>
                      <a:noFill/>
                    </a:lnB>
                  </a:tcPr>
                </a:tc>
              </a:tr>
              <a:tr h="531715">
                <a:tc>
                  <a:txBody>
                    <a:bodyPr/>
                    <a:lstStyle/>
                    <a:p>
                      <a:pPr algn="l" fontAlgn="ctr"/>
                      <a:r>
                        <a:rPr lang="en-GB" sz="1100" b="0" i="0" u="none" strike="noStrike">
                          <a:latin typeface="Arial"/>
                        </a:rPr>
                        <a:t>Including North Sea revenue (geographical share)</a:t>
                      </a:r>
                    </a:p>
                  </a:txBody>
                  <a:tcPr marL="6422" marR="6422" marT="85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GB" sz="1100" b="0" i="0" u="none" strike="noStrike">
                          <a:latin typeface="Arial"/>
                        </a:rPr>
                        <a:t>-2.9%</a:t>
                      </a:r>
                    </a:p>
                  </a:txBody>
                  <a:tcPr marL="6422" marR="6422" marT="856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GB" sz="1100" b="0" i="0" u="none" strike="noStrike">
                          <a:latin typeface="Arial"/>
                        </a:rPr>
                        <a:t>-2.6%</a:t>
                      </a:r>
                    </a:p>
                  </a:txBody>
                  <a:tcPr marL="6422" marR="6422" marT="8563" marB="0" anchor="ctr">
                    <a:lnL>
                      <a:noFill/>
                    </a:lnL>
                    <a:lnR>
                      <a:noFill/>
                    </a:lnR>
                    <a:lnT>
                      <a:noFill/>
                    </a:lnT>
                    <a:lnB>
                      <a:noFill/>
                    </a:lnB>
                  </a:tcPr>
                </a:tc>
                <a:tc>
                  <a:txBody>
                    <a:bodyPr/>
                    <a:lstStyle/>
                    <a:p>
                      <a:pPr algn="r" fontAlgn="ctr"/>
                      <a:r>
                        <a:rPr lang="en-GB" sz="1100" b="0" i="0" u="none" strike="noStrike">
                          <a:latin typeface="Arial"/>
                        </a:rPr>
                        <a:t>-10.7%</a:t>
                      </a:r>
                    </a:p>
                  </a:txBody>
                  <a:tcPr marL="6422" marR="6422" marT="8563" marB="0" anchor="ctr">
                    <a:lnL>
                      <a:noFill/>
                    </a:lnL>
                    <a:lnR>
                      <a:noFill/>
                    </a:lnR>
                    <a:lnT>
                      <a:noFill/>
                    </a:lnT>
                    <a:lnB>
                      <a:noFill/>
                    </a:lnB>
                  </a:tcPr>
                </a:tc>
                <a:tc>
                  <a:txBody>
                    <a:bodyPr/>
                    <a:lstStyle/>
                    <a:p>
                      <a:pPr algn="r" fontAlgn="ctr"/>
                      <a:r>
                        <a:rPr lang="en-GB" sz="1100" b="0" i="0" u="none" strike="noStrike">
                          <a:latin typeface="Arial"/>
                        </a:rPr>
                        <a:t>-8.1%</a:t>
                      </a:r>
                    </a:p>
                  </a:txBody>
                  <a:tcPr marL="6422" marR="6422" marT="8563" marB="0" anchor="ctr">
                    <a:lnL>
                      <a:noFill/>
                    </a:lnL>
                    <a:lnR>
                      <a:noFill/>
                    </a:lnR>
                    <a:lnT>
                      <a:noFill/>
                    </a:lnT>
                    <a:lnB>
                      <a:noFill/>
                    </a:lnB>
                  </a:tcPr>
                </a:tc>
                <a:tc>
                  <a:txBody>
                    <a:bodyPr/>
                    <a:lstStyle/>
                    <a:p>
                      <a:pPr algn="r" fontAlgn="ctr"/>
                      <a:r>
                        <a:rPr lang="en-GB" sz="1100" b="0" i="0" u="none" strike="noStrike">
                          <a:latin typeface="Arial"/>
                        </a:rPr>
                        <a:t>-5.0%</a:t>
                      </a:r>
                    </a:p>
                  </a:txBody>
                  <a:tcPr marL="6422" marR="6422" marT="8563" marB="0" anchor="ctr">
                    <a:lnL>
                      <a:noFill/>
                    </a:lnL>
                    <a:lnR w="12700" cap="flat" cmpd="sng" algn="ctr">
                      <a:solidFill>
                        <a:srgbClr val="000000"/>
                      </a:solidFill>
                      <a:prstDash val="solid"/>
                      <a:round/>
                      <a:headEnd type="none" w="med" len="med"/>
                      <a:tailEnd type="none" w="med" len="med"/>
                    </a:lnR>
                    <a:lnT>
                      <a:noFill/>
                    </a:lnT>
                    <a:lnB>
                      <a:noFill/>
                    </a:lnB>
                  </a:tcPr>
                </a:tc>
              </a:tr>
              <a:tr h="278038">
                <a:tc>
                  <a:txBody>
                    <a:bodyPr/>
                    <a:lstStyle/>
                    <a:p>
                      <a:pPr algn="l" fontAlgn="ctr"/>
                      <a:r>
                        <a:rPr lang="en-GB" sz="1100" b="1" i="1" u="none" strike="noStrike" dirty="0">
                          <a:latin typeface="Arial"/>
                        </a:rPr>
                        <a:t>UK</a:t>
                      </a:r>
                    </a:p>
                  </a:txBody>
                  <a:tcPr marL="6422" marR="6422" marT="85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GB" sz="1100" b="1" i="1" u="none" strike="noStrike" dirty="0">
                          <a:latin typeface="Arial"/>
                        </a:rPr>
                        <a:t>-2.6%</a:t>
                      </a:r>
                    </a:p>
                  </a:txBody>
                  <a:tcPr marL="6422" marR="6422" marT="8563"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GB" sz="1100" b="1" i="1" u="none" strike="noStrike" dirty="0">
                          <a:latin typeface="Arial"/>
                        </a:rPr>
                        <a:t>-6.9%</a:t>
                      </a:r>
                    </a:p>
                  </a:txBody>
                  <a:tcPr marL="6422" marR="6422" marT="85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GB" sz="1100" b="1" i="1" u="none" strike="noStrike" dirty="0">
                          <a:latin typeface="Arial"/>
                        </a:rPr>
                        <a:t>-11.2%</a:t>
                      </a:r>
                    </a:p>
                  </a:txBody>
                  <a:tcPr marL="6422" marR="6422" marT="85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GB" sz="1100" b="1" i="1" u="none" strike="noStrike" dirty="0">
                          <a:latin typeface="Arial"/>
                        </a:rPr>
                        <a:t>-9.5%</a:t>
                      </a:r>
                    </a:p>
                  </a:txBody>
                  <a:tcPr marL="6422" marR="6422" marT="85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GB" sz="1100" b="1" i="1" u="none" strike="noStrike" dirty="0">
                          <a:latin typeface="Arial"/>
                        </a:rPr>
                        <a:t>-7.9%</a:t>
                      </a:r>
                    </a:p>
                  </a:txBody>
                  <a:tcPr marL="6422" marR="6422" marT="8563"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14653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smtClean="0"/>
              <a:t>If Scotland Votes NO, 28 January 2014 </a:t>
            </a:r>
            <a:endParaRPr lang="en-GB" smtClean="0"/>
          </a:p>
        </p:txBody>
      </p:sp>
      <p:sp>
        <p:nvSpPr>
          <p:cNvPr id="17411" name="Rectangle 2"/>
          <p:cNvSpPr>
            <a:spLocks noGrp="1" noChangeArrowheads="1"/>
          </p:cNvSpPr>
          <p:nvPr>
            <p:ph type="ctrTitle"/>
          </p:nvPr>
        </p:nvSpPr>
        <p:spPr>
          <a:xfrm>
            <a:off x="0" y="0"/>
            <a:ext cx="9144000" cy="549275"/>
          </a:xfrm>
        </p:spPr>
        <p:txBody>
          <a:bodyPr/>
          <a:lstStyle/>
          <a:p>
            <a:pPr eaLnBrk="1" hangingPunct="1"/>
            <a:r>
              <a:rPr lang="en-GB" sz="2400" b="1" smtClean="0"/>
              <a:t>Origins and Survival of the Barnett Formula</a:t>
            </a:r>
          </a:p>
        </p:txBody>
      </p:sp>
      <p:sp>
        <p:nvSpPr>
          <p:cNvPr id="17412" name="Rectangle 3"/>
          <p:cNvSpPr>
            <a:spLocks noGrp="1" noChangeArrowheads="1"/>
          </p:cNvSpPr>
          <p:nvPr>
            <p:ph type="subTitle" idx="1"/>
          </p:nvPr>
        </p:nvSpPr>
        <p:spPr>
          <a:xfrm>
            <a:off x="179388" y="620713"/>
            <a:ext cx="8964612" cy="5402262"/>
          </a:xfrm>
        </p:spPr>
        <p:txBody>
          <a:bodyPr/>
          <a:lstStyle/>
          <a:p>
            <a:pPr algn="l" eaLnBrk="1" hangingPunct="1">
              <a:lnSpc>
                <a:spcPct val="80000"/>
              </a:lnSpc>
              <a:buFontTx/>
              <a:buChar char="•"/>
            </a:pPr>
            <a:r>
              <a:rPr lang="en-GB" sz="2000" dirty="0" smtClean="0"/>
              <a:t> </a:t>
            </a:r>
            <a:r>
              <a:rPr lang="en-GB" sz="1800" dirty="0" smtClean="0"/>
              <a:t>Long history of the use of formulae in UK territorial management – </a:t>
            </a:r>
            <a:r>
              <a:rPr lang="en-GB" sz="1800" dirty="0" err="1" smtClean="0"/>
              <a:t>Goschen</a:t>
            </a:r>
            <a:r>
              <a:rPr lang="en-GB" sz="1800" dirty="0" smtClean="0"/>
              <a:t> formula used from 1888 until (at least) 1959. </a:t>
            </a:r>
            <a:r>
              <a:rPr lang="en-US" sz="1800" dirty="0" smtClean="0"/>
              <a:t>Although the Barnett formula is sometimes presented as a needs-based formula, this is inaccurate. It is an adjustment formula </a:t>
            </a:r>
            <a:endParaRPr lang="en-GB" sz="1800" dirty="0" smtClean="0"/>
          </a:p>
          <a:p>
            <a:pPr algn="l" eaLnBrk="1" hangingPunct="1">
              <a:lnSpc>
                <a:spcPct val="80000"/>
              </a:lnSpc>
              <a:spcBef>
                <a:spcPct val="50000"/>
              </a:spcBef>
              <a:buFontTx/>
              <a:buChar char="•"/>
            </a:pPr>
            <a:r>
              <a:rPr lang="en-GB" sz="1800" dirty="0" smtClean="0"/>
              <a:t> In 1978 the Barnett formula was probably seen as temporary and it is not clear how well its theoretical convergence properties were then understood. But an implicit assumption of ‘over-funding’, otherwise would not have distributed increments less generously than the inherited base. After 1979 the Conservative Government formalised the ‘Scottish block’ and expenditure-switching powers</a:t>
            </a:r>
          </a:p>
          <a:p>
            <a:pPr algn="l" eaLnBrk="1" hangingPunct="1">
              <a:lnSpc>
                <a:spcPct val="80000"/>
              </a:lnSpc>
              <a:spcBef>
                <a:spcPct val="50000"/>
              </a:spcBef>
              <a:buFontTx/>
              <a:buChar char="•"/>
            </a:pPr>
            <a:r>
              <a:rPr lang="en-GB" sz="2000" dirty="0" smtClean="0"/>
              <a:t> Despite widespread attacks, the survival of the Barnett formula is not accidental: </a:t>
            </a:r>
          </a:p>
          <a:p>
            <a:pPr algn="l" eaLnBrk="1" hangingPunct="1">
              <a:lnSpc>
                <a:spcPct val="80000"/>
              </a:lnSpc>
              <a:buFontTx/>
              <a:buChar char="–"/>
            </a:pPr>
            <a:r>
              <a:rPr lang="en-GB" sz="1600" dirty="0" smtClean="0"/>
              <a:t> automatic adjustment (that limits conflict and saves time) suits the key actors</a:t>
            </a:r>
          </a:p>
          <a:p>
            <a:pPr algn="l" eaLnBrk="1" hangingPunct="1">
              <a:lnSpc>
                <a:spcPct val="80000"/>
              </a:lnSpc>
              <a:buFontTx/>
              <a:buChar char="–"/>
            </a:pPr>
            <a:r>
              <a:rPr lang="en-GB" sz="1600" dirty="0" smtClean="0"/>
              <a:t> expenditure-switching flexibility (that enhanced the budgetary power of originally the Secretary of State and later the Scottish Executive/Government)</a:t>
            </a:r>
          </a:p>
          <a:p>
            <a:pPr algn="l" eaLnBrk="1" hangingPunct="1">
              <a:lnSpc>
                <a:spcPct val="80000"/>
              </a:lnSpc>
              <a:buFontTx/>
              <a:buChar char="–"/>
            </a:pPr>
            <a:r>
              <a:rPr lang="en-GB" sz="1600" dirty="0" smtClean="0"/>
              <a:t> defence of the Barnett formula became a political objective of Scottish Office/Executive/Government ministers, whatever they said in public </a:t>
            </a:r>
          </a:p>
          <a:p>
            <a:pPr algn="l" eaLnBrk="1" hangingPunct="1">
              <a:lnSpc>
                <a:spcPct val="80000"/>
              </a:lnSpc>
              <a:buFontTx/>
              <a:buChar char="–"/>
            </a:pPr>
            <a:r>
              <a:rPr lang="en-GB" sz="1600" dirty="0" smtClean="0"/>
              <a:t> Scottish UK Cabinet ministers continuously at the Treasury from 1997-present</a:t>
            </a:r>
          </a:p>
          <a:p>
            <a:pPr algn="l" eaLnBrk="1" hangingPunct="1">
              <a:lnSpc>
                <a:spcPct val="80000"/>
              </a:lnSpc>
              <a:buFontTx/>
              <a:buChar char="–"/>
            </a:pPr>
            <a:r>
              <a:rPr lang="en-GB" sz="1600" dirty="0" smtClean="0"/>
              <a:t> expectation that a Needs Assessment would be technically difficult, costly and politically explosive</a:t>
            </a:r>
          </a:p>
          <a:p>
            <a:pPr algn="l" eaLnBrk="1" hangingPunct="1">
              <a:lnSpc>
                <a:spcPct val="80000"/>
              </a:lnSpc>
              <a:buFontTx/>
              <a:buChar char="–"/>
            </a:pPr>
            <a:r>
              <a:rPr lang="en-GB" sz="1600" dirty="0" smtClean="0"/>
              <a:t> strong flow of money post-devolution dampened discontents in Wales and Northern Ireland</a:t>
            </a:r>
          </a:p>
          <a:p>
            <a:pPr algn="l" eaLnBrk="1" hangingPunct="1">
              <a:lnSpc>
                <a:spcPct val="80000"/>
              </a:lnSpc>
              <a:buFontTx/>
              <a:buChar char="–"/>
            </a:pPr>
            <a:r>
              <a:rPr lang="en-GB" sz="1600" dirty="0" smtClean="0"/>
              <a:t> the system became ‘Barnett-plus’, with add-ons for Wales and Northern Ireland</a:t>
            </a:r>
          </a:p>
          <a:p>
            <a:pPr algn="l" eaLnBrk="1" hangingPunct="1">
              <a:lnSpc>
                <a:spcPct val="80000"/>
              </a:lnSpc>
              <a:buFontTx/>
              <a:buChar char="–"/>
            </a:pPr>
            <a:r>
              <a:rPr lang="en-GB" sz="1600" dirty="0" smtClean="0"/>
              <a:t> UK protection of health and education since 2010 has protected the devolved blocks and allowed the Devolved Administrations to soften cuts elsewhere in their programmes</a:t>
            </a:r>
          </a:p>
          <a:p>
            <a:pPr algn="l" eaLnBrk="1" hangingPunct="1">
              <a:lnSpc>
                <a:spcPct val="80000"/>
              </a:lnSpc>
              <a:buFontTx/>
              <a:buChar char="–"/>
            </a:pPr>
            <a:r>
              <a:rPr lang="en-GB" sz="1600" dirty="0" smtClean="0"/>
              <a:t> alternatives are more complicated, more difficult to manage or constrained by EU law</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p:spPr>
        <p:txBody>
          <a:bodyPr/>
          <a:lstStyle/>
          <a:p>
            <a:r>
              <a:rPr lang="en-US" smtClean="0"/>
              <a:t>If Scotland Votes NO, 28 January 2014 </a:t>
            </a:r>
            <a:endParaRPr lang="en-GB" smtClean="0"/>
          </a:p>
        </p:txBody>
      </p:sp>
      <p:sp>
        <p:nvSpPr>
          <p:cNvPr id="18435" name="Rectangle 2"/>
          <p:cNvSpPr>
            <a:spLocks noGrp="1" noChangeArrowheads="1"/>
          </p:cNvSpPr>
          <p:nvPr>
            <p:ph type="ctrTitle"/>
          </p:nvPr>
        </p:nvSpPr>
        <p:spPr>
          <a:xfrm>
            <a:off x="468313" y="0"/>
            <a:ext cx="7989887" cy="431800"/>
          </a:xfrm>
        </p:spPr>
        <p:txBody>
          <a:bodyPr/>
          <a:lstStyle/>
          <a:p>
            <a:pPr eaLnBrk="1" hangingPunct="1"/>
            <a:r>
              <a:rPr lang="en-GB" sz="2400" b="1" smtClean="0"/>
              <a:t>Fundamental Issues</a:t>
            </a:r>
          </a:p>
        </p:txBody>
      </p:sp>
      <p:sp>
        <p:nvSpPr>
          <p:cNvPr id="18436" name="Rectangle 3"/>
          <p:cNvSpPr>
            <a:spLocks noGrp="1" noChangeArrowheads="1"/>
          </p:cNvSpPr>
          <p:nvPr>
            <p:ph type="subTitle" idx="1"/>
          </p:nvPr>
        </p:nvSpPr>
        <p:spPr>
          <a:xfrm>
            <a:off x="179388" y="476250"/>
            <a:ext cx="8785225" cy="5256213"/>
          </a:xfrm>
        </p:spPr>
        <p:txBody>
          <a:bodyPr/>
          <a:lstStyle/>
          <a:p>
            <a:pPr algn="l" eaLnBrk="1" hangingPunct="1">
              <a:lnSpc>
                <a:spcPct val="80000"/>
              </a:lnSpc>
              <a:spcBef>
                <a:spcPct val="50000"/>
              </a:spcBef>
              <a:buFontTx/>
              <a:buChar char="•"/>
            </a:pPr>
            <a:r>
              <a:rPr lang="en-GB" sz="1800" dirty="0" smtClean="0"/>
              <a:t> </a:t>
            </a:r>
            <a:r>
              <a:rPr lang="en-GB" sz="1700" dirty="0" smtClean="0"/>
              <a:t>UK devolution finance is an expenditure-based system, deeply embedded within UK public expenditure planning:</a:t>
            </a:r>
          </a:p>
          <a:p>
            <a:pPr lvl="1" algn="l" eaLnBrk="1" hangingPunct="1">
              <a:lnSpc>
                <a:spcPct val="80000"/>
              </a:lnSpc>
              <a:spcBef>
                <a:spcPct val="50000"/>
              </a:spcBef>
              <a:buFont typeface="Courier New" pitchFamily="49" charset="0"/>
              <a:buChar char="o"/>
            </a:pPr>
            <a:r>
              <a:rPr lang="en-GB" sz="1600" dirty="0" smtClean="0"/>
              <a:t>  </a:t>
            </a:r>
            <a:r>
              <a:rPr lang="en-GB" sz="1600" b="1" dirty="0" smtClean="0"/>
              <a:t>Lack of Transparency</a:t>
            </a:r>
            <a:r>
              <a:rPr lang="en-GB" sz="1600" dirty="0" smtClean="0"/>
              <a:t>: derivation of formula </a:t>
            </a:r>
            <a:r>
              <a:rPr lang="en-GB" sz="1600" dirty="0" err="1" smtClean="0"/>
              <a:t>consequentials</a:t>
            </a:r>
            <a:r>
              <a:rPr lang="en-GB" sz="1600" dirty="0" smtClean="0"/>
              <a:t> is not made public and there is lots of noise (</a:t>
            </a:r>
            <a:r>
              <a:rPr lang="en-GB" sz="1600" dirty="0" err="1" smtClean="0"/>
              <a:t>eg</a:t>
            </a:r>
            <a:r>
              <a:rPr lang="en-GB" sz="1600" dirty="0" smtClean="0"/>
              <a:t> accounting changes, control system changes, transfers of function, reclassifications between Department Expenditure Limits (DEL) and Annually Managed Expenditure (AME)) (See Heald and McLeod, </a:t>
            </a:r>
            <a:r>
              <a:rPr lang="en-GB" sz="1600" i="1" dirty="0" smtClean="0"/>
              <a:t>Regional Studies</a:t>
            </a:r>
            <a:r>
              <a:rPr lang="en-GB" sz="1600" dirty="0" smtClean="0"/>
              <a:t>, 2005). No publication of comparable expenditure in England. The Treasury can game the baselines and comparability factors, and it sometimes does so. However, the Barnett system has provided an anchor since devolution, though misleading representations proliferate in part due to the lack of sufficient published data</a:t>
            </a:r>
          </a:p>
          <a:p>
            <a:pPr lvl="1" algn="l" eaLnBrk="1" hangingPunct="1">
              <a:lnSpc>
                <a:spcPct val="80000"/>
              </a:lnSpc>
              <a:spcBef>
                <a:spcPct val="50000"/>
              </a:spcBef>
              <a:buFont typeface="Courier New" pitchFamily="49" charset="0"/>
              <a:buChar char="o"/>
            </a:pPr>
            <a:r>
              <a:rPr lang="en-GB" sz="1600" dirty="0" smtClean="0"/>
              <a:t> </a:t>
            </a:r>
            <a:r>
              <a:rPr lang="en-GB" sz="1600" b="1" dirty="0" smtClean="0"/>
              <a:t> Disputed concepts of territorial equity</a:t>
            </a:r>
            <a:r>
              <a:rPr lang="en-GB" sz="1600" dirty="0" smtClean="0"/>
              <a:t>: London and the devolved countries have the highest  index of Total Expenditure on Services per head (Slide 4). However, London argues that it generates much UK tax revenue (12.5% of taxpayers generating 22.2% of tax revenues) and Scotland argues that its geographical share of North Sea oil revenues is 90-95%. Growing political pressures to ‘keep what you kill’: note also the weakening of equalisation within English local government</a:t>
            </a:r>
          </a:p>
          <a:p>
            <a:pPr lvl="1" algn="l" eaLnBrk="1" hangingPunct="1">
              <a:lnSpc>
                <a:spcPct val="80000"/>
              </a:lnSpc>
              <a:spcBef>
                <a:spcPct val="50000"/>
              </a:spcBef>
              <a:buFont typeface="Courier New" pitchFamily="49" charset="0"/>
              <a:buChar char="o"/>
            </a:pPr>
            <a:r>
              <a:rPr lang="en-GB" sz="1600" b="1" dirty="0" smtClean="0"/>
              <a:t>  Revenue is largely irrelevant in an expenditure-based system</a:t>
            </a:r>
            <a:r>
              <a:rPr lang="en-GB" sz="1600" dirty="0" smtClean="0"/>
              <a:t>: assignment of tax revenues does not confer devolved discretion; assignment of tax bases only confers discretion if the tax rates can credibly be varied upwards and downwards. The ‘tartan tax’ power atrophied and the </a:t>
            </a:r>
            <a:r>
              <a:rPr lang="en-GB" sz="1600" dirty="0" err="1" smtClean="0"/>
              <a:t>Calman</a:t>
            </a:r>
            <a:r>
              <a:rPr lang="en-GB" sz="1600" dirty="0" smtClean="0"/>
              <a:t> income tax might suffer the same fate. Other taxes under discussion (Airport Passenger Duty and Corporation Tax) are desired only to reduce them</a:t>
            </a:r>
          </a:p>
          <a:p>
            <a:pPr algn="l" eaLnBrk="1" hangingPunct="1">
              <a:lnSpc>
                <a:spcPct val="80000"/>
              </a:lnSpc>
              <a:spcBef>
                <a:spcPct val="50000"/>
              </a:spcBef>
              <a:buFontTx/>
              <a:buChar char="•"/>
            </a:pPr>
            <a:r>
              <a:rPr lang="en-GB" sz="1800" dirty="0" smtClean="0"/>
              <a:t>  </a:t>
            </a:r>
            <a:r>
              <a:rPr lang="en-GB" sz="1700" dirty="0" smtClean="0"/>
              <a:t>There is no meaningful fiscal autonomy for the Scottish Parliament if the system were to entail Scotland receiving the Scottish proceeds of UK tax rates on UK-determined Scottish tax bases. Accountability gains derive from being able to take credible decisions at the margin through changes in tax rates (and possibly tax bases). Otherwise, notionally devolved taxes approximate to assigned revenues, introducing uncontrollable volatility unless there are complicated smoothing mechanisms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p>
            <a:r>
              <a:rPr lang="en-US" smtClean="0"/>
              <a:t>If Scotland Votes NO, 28 January 2014 </a:t>
            </a:r>
            <a:endParaRPr lang="en-GB" smtClean="0"/>
          </a:p>
        </p:txBody>
      </p:sp>
      <p:sp>
        <p:nvSpPr>
          <p:cNvPr id="19459" name="Rectangle 2"/>
          <p:cNvSpPr>
            <a:spLocks noGrp="1" noChangeArrowheads="1"/>
          </p:cNvSpPr>
          <p:nvPr>
            <p:ph type="ctrTitle"/>
          </p:nvPr>
        </p:nvSpPr>
        <p:spPr>
          <a:xfrm>
            <a:off x="0" y="0"/>
            <a:ext cx="8640763" cy="549275"/>
          </a:xfrm>
        </p:spPr>
        <p:txBody>
          <a:bodyPr/>
          <a:lstStyle/>
          <a:p>
            <a:pPr eaLnBrk="1" hangingPunct="1"/>
            <a:r>
              <a:rPr lang="en-GB" sz="2400" b="1" smtClean="0"/>
              <a:t>(1) The Calman Future </a:t>
            </a:r>
          </a:p>
        </p:txBody>
      </p:sp>
      <p:sp>
        <p:nvSpPr>
          <p:cNvPr id="19460" name="Rectangle 3"/>
          <p:cNvSpPr>
            <a:spLocks noGrp="1" noChangeArrowheads="1"/>
          </p:cNvSpPr>
          <p:nvPr>
            <p:ph type="subTitle" idx="1"/>
          </p:nvPr>
        </p:nvSpPr>
        <p:spPr>
          <a:xfrm>
            <a:off x="250825" y="549275"/>
            <a:ext cx="8713788" cy="5616575"/>
          </a:xfrm>
        </p:spPr>
        <p:txBody>
          <a:bodyPr/>
          <a:lstStyle/>
          <a:p>
            <a:pPr algn="l" eaLnBrk="1" hangingPunct="1">
              <a:lnSpc>
                <a:spcPct val="80000"/>
              </a:lnSpc>
              <a:spcBef>
                <a:spcPct val="50000"/>
              </a:spcBef>
              <a:buFontTx/>
              <a:buChar char="•"/>
            </a:pPr>
            <a:r>
              <a:rPr lang="en-GB" sz="1800" dirty="0" smtClean="0"/>
              <a:t>  </a:t>
            </a:r>
            <a:r>
              <a:rPr lang="en-GB" sz="1700" dirty="0" smtClean="0"/>
              <a:t>Whether to have a </a:t>
            </a:r>
            <a:r>
              <a:rPr lang="en-GB" sz="1700" b="1" dirty="0" smtClean="0"/>
              <a:t>Needs Assessment</a:t>
            </a:r>
            <a:r>
              <a:rPr lang="en-GB" sz="1700" dirty="0" smtClean="0"/>
              <a:t>, which could be (a) </a:t>
            </a:r>
            <a:r>
              <a:rPr lang="en-GB" sz="1700" b="1" dirty="0" smtClean="0"/>
              <a:t>broad brush </a:t>
            </a:r>
            <a:r>
              <a:rPr lang="en-GB" sz="1700" dirty="0" smtClean="0"/>
              <a:t>(few indicators as proposed by the </a:t>
            </a:r>
            <a:r>
              <a:rPr lang="en-GB" sz="1700" dirty="0" err="1" smtClean="0"/>
              <a:t>Holtham</a:t>
            </a:r>
            <a:r>
              <a:rPr lang="en-GB" sz="1700" dirty="0" smtClean="0"/>
              <a:t> Commission in 2010) or (b) highly detailed (on Australian model). Divergent policies (</a:t>
            </a:r>
            <a:r>
              <a:rPr lang="en-GB" sz="1700" dirty="0" err="1" smtClean="0"/>
              <a:t>eg</a:t>
            </a:r>
            <a:r>
              <a:rPr lang="en-GB" sz="1700" dirty="0" smtClean="0"/>
              <a:t> university tuition fees, prescription charges, free personal care, bridge tolls) are complicating factors. Issues of (a) whose policies are regarded as the baseline, and (b) implications of relative population growth and changes in demographic structure. It would be hard to maintain the integrity of the Needs Assessment (against leaks and campaigns) and the losers (widely assumed to be Scotland and Northern Ireland) would complain bitterly </a:t>
            </a:r>
          </a:p>
          <a:p>
            <a:pPr algn="l" eaLnBrk="1" hangingPunct="1">
              <a:lnSpc>
                <a:spcPct val="80000"/>
              </a:lnSpc>
              <a:spcBef>
                <a:spcPct val="50000"/>
              </a:spcBef>
              <a:buFontTx/>
              <a:buChar char="•"/>
            </a:pPr>
            <a:r>
              <a:rPr lang="en-GB" sz="1700" dirty="0" smtClean="0"/>
              <a:t>  Territorial Exchequer Board, independent of the Treasury, to co-ordinate the Needs Assessment, to provide a data platform, and to verify data (NB the problem of counting the UK population, let alone measuring needs-weighted population)</a:t>
            </a:r>
          </a:p>
          <a:p>
            <a:pPr algn="l" eaLnBrk="1" hangingPunct="1">
              <a:lnSpc>
                <a:spcPct val="80000"/>
              </a:lnSpc>
              <a:spcBef>
                <a:spcPct val="50000"/>
              </a:spcBef>
              <a:buFontTx/>
              <a:buChar char="•"/>
            </a:pPr>
            <a:r>
              <a:rPr lang="en-GB" sz="1700" dirty="0" smtClean="0"/>
              <a:t> Transitional formula almost certainly needed after a Needs Assessment, and some form of prior agreement might be a prerequisite of commitment. See Heald and McLeod (IPPR, 2002) for how this might be done, but that was in the context of strong expenditure growth</a:t>
            </a:r>
          </a:p>
          <a:p>
            <a:pPr algn="l" eaLnBrk="1" hangingPunct="1">
              <a:lnSpc>
                <a:spcPct val="80000"/>
              </a:lnSpc>
              <a:spcBef>
                <a:spcPct val="50000"/>
              </a:spcBef>
              <a:buFontTx/>
              <a:buChar char="•"/>
            </a:pPr>
            <a:r>
              <a:rPr lang="en-GB" sz="1700" dirty="0" smtClean="0"/>
              <a:t> The tartan tax power, validated by the second question in the 1997 Referendum, was never used and has now been repealed. Following the </a:t>
            </a:r>
            <a:r>
              <a:rPr lang="en-GB" sz="1700" dirty="0" err="1" smtClean="0"/>
              <a:t>Calman</a:t>
            </a:r>
            <a:r>
              <a:rPr lang="en-GB" sz="1700" dirty="0" smtClean="0"/>
              <a:t> Report (2009), a Canadian-style 10 percentage-points tax transfer from UK to Scotland from 2016-17. Unlike the tartan tax (restricted to the basic rate, hence limiting maximum loss or gain), this applies to all taxpayers. Without a ceiling on loss/gain, verifying Scottish residence becomes critical. Issue of how much priority HMRC will attach to enforcement. In 2010-11, 40% of UK income tax revenues from Scotland came from 7% of taxpayers (192,000 taxpayers) and 19.6% from 1.29% (35,000). Without a ceiling on loss/gain, behavioural effects – moving residence or affecting to do so – will be larger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p>
            <a:r>
              <a:rPr lang="en-US" smtClean="0"/>
              <a:t>If Scotland Votes NO, 28 January 2014 </a:t>
            </a:r>
            <a:endParaRPr lang="en-GB" smtClean="0"/>
          </a:p>
        </p:txBody>
      </p:sp>
      <p:sp>
        <p:nvSpPr>
          <p:cNvPr id="20483" name="Rectangle 2"/>
          <p:cNvSpPr>
            <a:spLocks noGrp="1" noChangeArrowheads="1"/>
          </p:cNvSpPr>
          <p:nvPr>
            <p:ph type="ctrTitle"/>
          </p:nvPr>
        </p:nvSpPr>
        <p:spPr>
          <a:xfrm>
            <a:off x="0" y="0"/>
            <a:ext cx="8964613" cy="549275"/>
          </a:xfrm>
        </p:spPr>
        <p:txBody>
          <a:bodyPr/>
          <a:lstStyle/>
          <a:p>
            <a:pPr eaLnBrk="1" hangingPunct="1"/>
            <a:r>
              <a:rPr lang="en-GB" sz="2400" b="1" smtClean="0"/>
              <a:t>(1) The Calman Future (continued)</a:t>
            </a:r>
          </a:p>
        </p:txBody>
      </p:sp>
      <p:sp>
        <p:nvSpPr>
          <p:cNvPr id="20484" name="Rectangle 3"/>
          <p:cNvSpPr>
            <a:spLocks noGrp="1" noChangeArrowheads="1"/>
          </p:cNvSpPr>
          <p:nvPr>
            <p:ph type="subTitle" idx="1"/>
          </p:nvPr>
        </p:nvSpPr>
        <p:spPr>
          <a:xfrm>
            <a:off x="250824" y="692150"/>
            <a:ext cx="8893175" cy="5473700"/>
          </a:xfrm>
        </p:spPr>
        <p:txBody>
          <a:bodyPr/>
          <a:lstStyle/>
          <a:p>
            <a:pPr algn="l" eaLnBrk="1" hangingPunct="1">
              <a:lnSpc>
                <a:spcPct val="80000"/>
              </a:lnSpc>
              <a:spcBef>
                <a:spcPct val="50000"/>
              </a:spcBef>
              <a:buFontTx/>
              <a:buChar char="•"/>
            </a:pPr>
            <a:r>
              <a:rPr lang="en-GB" sz="1600" dirty="0" smtClean="0"/>
              <a:t> Tartan tax was estimated in 2011-12 to yield £1,200 million if the full upwards power were to be used (a Treasury estimate taking no account of behavioural effects). The Scottish Rate of Income Tax (</a:t>
            </a:r>
            <a:r>
              <a:rPr lang="en-GB" sz="1600" dirty="0" err="1" smtClean="0"/>
              <a:t>Calman</a:t>
            </a:r>
            <a:r>
              <a:rPr lang="en-GB" sz="1600" dirty="0" smtClean="0"/>
              <a:t> income tax, now SRIT) is estimated to yield circa £5 billion in 2016-17 if levied at 10p (</a:t>
            </a:r>
            <a:r>
              <a:rPr lang="en-GB" sz="1600" dirty="0" err="1" smtClean="0"/>
              <a:t>ie</a:t>
            </a:r>
            <a:r>
              <a:rPr lang="en-GB" sz="1600" dirty="0" smtClean="0"/>
              <a:t> matching the rate elsewhere in the UK). However, other than administrative costs to be met by the Scottish Government, at 10p there is no change in ability-to-spend</a:t>
            </a:r>
          </a:p>
          <a:p>
            <a:pPr algn="l" eaLnBrk="1" hangingPunct="1">
              <a:lnSpc>
                <a:spcPct val="80000"/>
              </a:lnSpc>
              <a:spcBef>
                <a:spcPct val="50000"/>
              </a:spcBef>
              <a:buFontTx/>
              <a:buChar char="•"/>
            </a:pPr>
            <a:r>
              <a:rPr lang="en-GB" sz="1600" b="1" dirty="0" smtClean="0">
                <a:solidFill>
                  <a:srgbClr val="FF0000"/>
                </a:solidFill>
              </a:rPr>
              <a:t> Crucial change is that the Scottish Parliament, on a motion from Scottish ministers, must make a tax decision, otherwise lose the circa £5 billion that will have been deducted from the block grant. The tartan tax required no action, unless levied</a:t>
            </a:r>
          </a:p>
          <a:p>
            <a:pPr algn="l" eaLnBrk="1" hangingPunct="1">
              <a:lnSpc>
                <a:spcPct val="80000"/>
              </a:lnSpc>
              <a:spcBef>
                <a:spcPct val="50000"/>
              </a:spcBef>
              <a:buFontTx/>
              <a:buChar char="•"/>
            </a:pPr>
            <a:r>
              <a:rPr lang="en-GB" sz="1600" b="1" dirty="0" smtClean="0">
                <a:solidFill>
                  <a:srgbClr val="FF0000"/>
                </a:solidFill>
              </a:rPr>
              <a:t>The Scottish Rate of Income Tax is unusable unless there is a securely-anchored, verifiable and transparent devolution funding system</a:t>
            </a:r>
          </a:p>
          <a:p>
            <a:pPr algn="l" eaLnBrk="1" hangingPunct="1">
              <a:lnSpc>
                <a:spcPct val="80000"/>
              </a:lnSpc>
              <a:spcBef>
                <a:spcPct val="50000"/>
              </a:spcBef>
              <a:buFontTx/>
              <a:buChar char="•"/>
            </a:pPr>
            <a:r>
              <a:rPr lang="en-GB" sz="1600" b="1" dirty="0" smtClean="0">
                <a:solidFill>
                  <a:srgbClr val="FF0000"/>
                </a:solidFill>
              </a:rPr>
              <a:t> When the Scottish Parliament/Government complains about  reductions in the block grant, the retort from the UK Government will be – “Well, use your tax powers!”</a:t>
            </a:r>
          </a:p>
          <a:p>
            <a:pPr algn="l" eaLnBrk="1" hangingPunct="1">
              <a:lnSpc>
                <a:spcPct val="80000"/>
              </a:lnSpc>
              <a:spcBef>
                <a:spcPct val="50000"/>
              </a:spcBef>
              <a:buFontTx/>
              <a:buChar char="•"/>
            </a:pPr>
            <a:r>
              <a:rPr lang="en-GB" sz="1600" dirty="0" smtClean="0"/>
              <a:t> Unlike tartan tax, 10p reduction applies to all income tax bands from 2016-17, so UK rate applicable in Scotland would become 10%, 30% and 35%, with the Scottish Rate of Income Tax on top</a:t>
            </a:r>
          </a:p>
          <a:p>
            <a:pPr algn="l" eaLnBrk="1" hangingPunct="1">
              <a:lnSpc>
                <a:spcPct val="80000"/>
              </a:lnSpc>
              <a:spcBef>
                <a:spcPct val="50000"/>
              </a:spcBef>
              <a:buFontTx/>
              <a:buChar char="•"/>
            </a:pPr>
            <a:r>
              <a:rPr lang="en-GB" sz="1600" dirty="0" smtClean="0"/>
              <a:t> SRIT applies to employment, self-employment and pensions income but not to savings and investment income which represented 5% of the total income of Scottish taxpayers in 2010-11. There are practical reasons for exclusion but this will generate arguments about fairness</a:t>
            </a:r>
          </a:p>
          <a:p>
            <a:pPr algn="l" eaLnBrk="1" hangingPunct="1">
              <a:lnSpc>
                <a:spcPct val="80000"/>
              </a:lnSpc>
              <a:spcBef>
                <a:spcPct val="50000"/>
              </a:spcBef>
              <a:buFontTx/>
              <a:buChar char="•"/>
            </a:pPr>
            <a:r>
              <a:rPr lang="en-GB" sz="1600" dirty="0" smtClean="0"/>
              <a:t> Setting SRIT at 10p would replace the circa £5 billion reduction of block grant (to be indexed), less HMRC administration costs. Estimated set-up costs £40-45 million; annual running costs £4.2 million. Revenue would be based on Office for Budget Responsibility (OBR) forecast but then converted to actual yield (revision mechanism supported by temporary borrowing if there were shortfalls on forecasts and a secure ‘cash reserve’ if revenues higher). Memorandum of Understanding between Scottish Government and HMRC, under which former will reimburse HMRC at ‘full economic cost’ and meet additional charges of HMRC’s IT contractors</a:t>
            </a:r>
          </a:p>
          <a:p>
            <a:pPr algn="l" eaLnBrk="1" hangingPunct="1">
              <a:lnSpc>
                <a:spcPct val="80000"/>
              </a:lnSpc>
              <a:spcBef>
                <a:spcPct val="50000"/>
              </a:spcBef>
              <a:buFontTx/>
              <a:buChar char="•"/>
            </a:pPr>
            <a:endParaRPr lang="en-GB" sz="1700" dirty="0" smtClean="0"/>
          </a:p>
          <a:p>
            <a:pPr algn="l" eaLnBrk="1" hangingPunct="1">
              <a:lnSpc>
                <a:spcPct val="80000"/>
              </a:lnSpc>
              <a:spcBef>
                <a:spcPct val="50000"/>
              </a:spcBef>
              <a:buFontTx/>
              <a:buChar char="•"/>
            </a:pPr>
            <a:r>
              <a:rPr lang="en-GB" sz="1700" dirty="0"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1759</TotalTime>
  <Words>3690</Words>
  <Application>Microsoft Office PowerPoint</Application>
  <PresentationFormat>On-screen Show (4:3)</PresentationFormat>
  <Paragraphs>499</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Funding after a NO Vote:  Reform of Barnett and Implementation of the Scotland Act 2012?</vt:lpstr>
      <vt:lpstr>Context</vt:lpstr>
      <vt:lpstr>How identifiable expenditure relatives vary over nations and regions</vt:lpstr>
      <vt:lpstr>UK identifiable expenditure on services by function, country and region, per head indexed, 2011-12</vt:lpstr>
      <vt:lpstr>Net Fiscal Balance: Scotland and the UK, 2007-08 to 2011-12  </vt:lpstr>
      <vt:lpstr>Origins and Survival of the Barnett Formula</vt:lpstr>
      <vt:lpstr>Fundamental Issues</vt:lpstr>
      <vt:lpstr>(1) The Calman Future </vt:lpstr>
      <vt:lpstr>(1) The Calman Future (continued)</vt:lpstr>
      <vt:lpstr>(1) The Calman Future (continued)</vt:lpstr>
      <vt:lpstr>(2) Beyond Calman: ‘Devo Plus’ or ‘Devo Max’  </vt:lpstr>
      <vt:lpstr>Conclusions</vt:lpstr>
    </vt:vector>
  </TitlesOfParts>
  <Company>University of Aberdeen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House of Lords’ Select Committee on the Barnett Formula</dc:title>
  <dc:creator>UoA</dc:creator>
  <cp:lastModifiedBy>uos</cp:lastModifiedBy>
  <cp:revision>406</cp:revision>
  <dcterms:created xsi:type="dcterms:W3CDTF">2008-12-30T21:06:47Z</dcterms:created>
  <dcterms:modified xsi:type="dcterms:W3CDTF">2014-01-31T12:49:41Z</dcterms:modified>
</cp:coreProperties>
</file>